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77" r:id="rId2"/>
    <p:sldId id="290" r:id="rId3"/>
    <p:sldId id="286" r:id="rId4"/>
    <p:sldId id="281" r:id="rId5"/>
    <p:sldId id="291" r:id="rId6"/>
    <p:sldId id="288" r:id="rId7"/>
    <p:sldId id="284" r:id="rId8"/>
    <p:sldId id="275" r:id="rId9"/>
    <p:sldId id="276" r:id="rId10"/>
    <p:sldId id="289" r:id="rId11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3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-1976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4.tiff>
</file>

<file path=ppt/media/image16.JP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AFD09-61A4-9C48-BB82-EC0617585489}" type="datetimeFigureOut">
              <a:rPr kumimoji="1" lang="zh-CN" altLang="en-US" smtClean="0"/>
              <a:t>16/9/29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55F54-5533-F54F-B051-601C34E1DCE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650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zh-CN" altLang="en-US">
                <a:latin typeface="Calibri" charset="0"/>
              </a:rPr>
              <a:t>受限水和界面水的动力学特性研究</a:t>
            </a: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fld id="{CDBA1948-8545-5D4F-9CC2-0AF6ED7B0C3B}" type="slidenum">
              <a:rPr kumimoji="0" lang="en-US" altLang="zh-CN" sz="1200"/>
              <a:pPr/>
              <a:t>1</a:t>
            </a:fld>
            <a:endParaRPr kumimoji="0" lang="en-US" altLang="zh-CN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0" lang="zh-CN" altLang="en-US">
              <a:latin typeface="Calibri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fld id="{D3069624-5F7D-4B4E-B620-7D0C6E86D61B}" type="slidenum">
              <a:rPr kumimoji="0" lang="en-US" altLang="zh-CN" sz="1200">
                <a:latin typeface="Arial" charset="0"/>
              </a:rPr>
              <a:pPr/>
              <a:t>2</a:t>
            </a:fld>
            <a:endParaRPr kumimoji="0" lang="en-US" altLang="zh-CN" sz="120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0" lang="zh-CN" altLang="en-US">
              <a:latin typeface="Calibri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fld id="{D3069624-5F7D-4B4E-B620-7D0C6E86D61B}" type="slidenum">
              <a:rPr kumimoji="0" lang="en-US" altLang="zh-CN" sz="1200">
                <a:latin typeface="Arial" charset="0"/>
              </a:rPr>
              <a:pPr/>
              <a:t>3</a:t>
            </a:fld>
            <a:endParaRPr kumimoji="0" lang="en-US" altLang="zh-CN" sz="120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0" lang="zh-CN" altLang="en-US">
              <a:latin typeface="Calibri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fld id="{D3069624-5F7D-4B4E-B620-7D0C6E86D61B}" type="slidenum">
              <a:rPr kumimoji="0" lang="en-US" altLang="zh-CN" sz="1200">
                <a:latin typeface="Arial" charset="0"/>
              </a:rPr>
              <a:pPr/>
              <a:t>4</a:t>
            </a:fld>
            <a:endParaRPr kumimoji="0" lang="en-US" altLang="zh-CN" sz="120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0" lang="zh-CN" altLang="en-US">
              <a:latin typeface="Calibri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fld id="{D3069624-5F7D-4B4E-B620-7D0C6E86D61B}" type="slidenum">
              <a:rPr kumimoji="0" lang="en-US" altLang="zh-CN" sz="1200">
                <a:latin typeface="Arial" charset="0"/>
              </a:rPr>
              <a:pPr/>
              <a:t>5</a:t>
            </a:fld>
            <a:endParaRPr kumimoji="0" lang="en-US" altLang="zh-CN" sz="120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0" lang="zh-CN" altLang="en-US">
              <a:latin typeface="Calibri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fld id="{D3069624-5F7D-4B4E-B620-7D0C6E86D61B}" type="slidenum">
              <a:rPr kumimoji="0" lang="en-US" altLang="zh-CN" sz="1200">
                <a:latin typeface="Arial" charset="0"/>
              </a:rPr>
              <a:pPr/>
              <a:t>6</a:t>
            </a:fld>
            <a:endParaRPr kumimoji="0" lang="en-US" altLang="zh-CN" sz="120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0" lang="zh-CN" altLang="en-US">
              <a:latin typeface="Calibri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fld id="{D3069624-5F7D-4B4E-B620-7D0C6E86D61B}" type="slidenum">
              <a:rPr kumimoji="0" lang="en-US" altLang="zh-CN" sz="1200">
                <a:latin typeface="Arial" charset="0"/>
              </a:rPr>
              <a:pPr/>
              <a:t>7</a:t>
            </a:fld>
            <a:endParaRPr kumimoji="0" lang="en-US" altLang="zh-CN" sz="120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0" lang="zh-CN" altLang="en-US">
              <a:latin typeface="Calibri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fld id="{D3069624-5F7D-4B4E-B620-7D0C6E86D61B}" type="slidenum">
              <a:rPr kumimoji="0" lang="en-US" altLang="zh-CN" sz="1200">
                <a:latin typeface="Arial" charset="0"/>
              </a:rPr>
              <a:pPr/>
              <a:t>8</a:t>
            </a:fld>
            <a:endParaRPr kumimoji="0" lang="en-US" altLang="zh-CN" sz="120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0" lang="zh-CN" altLang="en-US">
              <a:latin typeface="Calibri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fld id="{D3069624-5F7D-4B4E-B620-7D0C6E86D61B}" type="slidenum">
              <a:rPr kumimoji="0" lang="en-US" altLang="zh-CN" sz="1200">
                <a:latin typeface="Arial" charset="0"/>
              </a:rPr>
              <a:pPr/>
              <a:t>10</a:t>
            </a:fld>
            <a:endParaRPr kumimoji="0" lang="en-US" altLang="zh-CN" sz="1200">
              <a:latin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D5A13-9A11-524E-AA0C-6D1727518A01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0EEC4B-CEBD-1940-A350-4BE01C9649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70530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6038E8-3128-AF49-BFA9-E3EE601245D4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019870-F09F-B648-8938-268AFCC4326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5276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07DB7-C1E9-B446-8DD1-9ACE5DE5BA6A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73A6B7-92AF-4046-AEEF-C66151756B3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1924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Media">
  <p:cSld name="标题、文本和媒体剪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543800" cy="109696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76400"/>
            <a:ext cx="3429000" cy="42211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Media Placeholder 3"/>
          <p:cNvSpPr>
            <a:spLocks noGrp="1"/>
          </p:cNvSpPr>
          <p:nvPr>
            <p:ph type="media" sz="half" idx="2"/>
          </p:nvPr>
        </p:nvSpPr>
        <p:spPr>
          <a:xfrm>
            <a:off x="4038600" y="1676400"/>
            <a:ext cx="3429000" cy="4221163"/>
          </a:xfrm>
        </p:spPr>
        <p:txBody>
          <a:bodyPr rtlCol="0">
            <a:normAutofit/>
          </a:bodyPr>
          <a:lstStyle/>
          <a:p>
            <a:pPr lvl="0"/>
            <a:r>
              <a:rPr lang="zh-CN" altLang="en-US" noProof="0" smtClean="0"/>
              <a:t>单击图标添加媒体</a:t>
            </a:r>
            <a:endParaRPr lang="en-US" noProof="0" smtClean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04694C-56EB-9845-819F-9158556865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0485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3C187B-1849-344A-8DEE-1C49B35E00F2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1ECFF1-C9BF-3845-A696-EE183E8EA9D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9767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3BF8DC-D333-2546-9E7D-C6AC4C3122CB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43719D-6309-F940-BBFC-720BCF8BDD7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79153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F0E7F4-3124-224C-9099-70E8E092C5DA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BB7F7-5E12-2843-A48E-F176E481511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90728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97307C-9542-8C43-8705-84476A3B49F8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FEE4FF-AA49-0D40-98F6-DB4785E0A45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3962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F7C095-61E1-934C-B5B4-3CE29315B09E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7495A0-A636-2547-B23B-6C12A92A47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99633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CC9AC5-C9CB-094B-A794-16DAF4661708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FBA678-7234-8A4E-B61B-B110FCC36CA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41650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942842-A35A-6343-AAD2-5BA7411B3175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13DABE-D7C2-3C4D-8E27-1D7D732427E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803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将图片拖动到占位符，或单击添加图标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E25974-072F-9F41-BA9F-504FF3087F38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189E7D-FF94-204B-B505-A89B890CC0D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29834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zh-CN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526F4AE-9EDF-184E-B203-FC6267119D16}" type="datetimeFigureOut">
              <a:rPr lang="en-US" altLang="zh-CN"/>
              <a:pPr>
                <a:defRPr/>
              </a:pPr>
              <a:t>16/9/29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0ACBCA4-F69E-4D4D-9F29-4B875CF955A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11" r:id="rId1"/>
    <p:sldLayoutId id="2147484412" r:id="rId2"/>
    <p:sldLayoutId id="2147484413" r:id="rId3"/>
    <p:sldLayoutId id="2147484414" r:id="rId4"/>
    <p:sldLayoutId id="2147484415" r:id="rId5"/>
    <p:sldLayoutId id="2147484416" r:id="rId6"/>
    <p:sldLayoutId id="2147484417" r:id="rId7"/>
    <p:sldLayoutId id="2147484418" r:id="rId8"/>
    <p:sldLayoutId id="2147484419" r:id="rId9"/>
    <p:sldLayoutId id="2147484420" r:id="rId10"/>
    <p:sldLayoutId id="2147484421" r:id="rId11"/>
    <p:sldLayoutId id="2147484422" r:id="rId12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宋体" charset="0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宋体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8" Type="http://schemas.openxmlformats.org/officeDocument/2006/relationships/image" Target="../media/image13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ui.wang@pku.edu.cn" TargetMode="External"/><Relationship Id="rId4" Type="http://schemas.openxmlformats.org/officeDocument/2006/relationships/hyperlink" Target="mailto:comp_phys_2016@sina.com" TargetMode="External"/><Relationship Id="rId5" Type="http://schemas.openxmlformats.org/officeDocument/2006/relationships/image" Target="../media/image1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3"/>
          <p:cNvSpPr txBox="1">
            <a:spLocks noChangeArrowheads="1"/>
          </p:cNvSpPr>
          <p:nvPr/>
        </p:nvSpPr>
        <p:spPr bwMode="auto">
          <a:xfrm>
            <a:off x="425450" y="4139585"/>
            <a:ext cx="8382000" cy="101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lnSpc>
                <a:spcPct val="90000"/>
              </a:lnSpc>
              <a:spcBef>
                <a:spcPct val="50000"/>
              </a:spcBef>
              <a:defRPr/>
            </a:pPr>
            <a:r>
              <a:rPr kumimoji="0" lang="en-US" altLang="zh-CN" sz="2600" dirty="0" smtClean="0">
                <a:solidFill>
                  <a:srgbClr val="0000FF"/>
                </a:solidFill>
                <a:latin typeface="Avenir Medium"/>
                <a:cs typeface="Avenir Medium"/>
              </a:rPr>
              <a:t>TA: Rui Wang</a:t>
            </a:r>
          </a:p>
          <a:p>
            <a:pPr algn="ctr">
              <a:lnSpc>
                <a:spcPct val="90000"/>
              </a:lnSpc>
              <a:spcBef>
                <a:spcPct val="50000"/>
              </a:spcBef>
              <a:defRPr/>
            </a:pPr>
            <a:r>
              <a:rPr kumimoji="0" lang="en-US" altLang="zh-CN" sz="2600" dirty="0" smtClean="0">
                <a:solidFill>
                  <a:srgbClr val="0000FF"/>
                </a:solidFill>
                <a:latin typeface="+mj-lt"/>
                <a:cs typeface="Avenir Black Oblique" charset="0"/>
              </a:rPr>
              <a:t>Sept. 23</a:t>
            </a:r>
            <a:r>
              <a:rPr kumimoji="0" lang="en-US" altLang="zh-CN" sz="2600" baseline="30000" dirty="0" smtClean="0">
                <a:solidFill>
                  <a:srgbClr val="0000FF"/>
                </a:solidFill>
                <a:latin typeface="+mj-lt"/>
                <a:cs typeface="Avenir Black Oblique" charset="0"/>
              </a:rPr>
              <a:t>rd</a:t>
            </a:r>
            <a:r>
              <a:rPr kumimoji="0" lang="en-US" altLang="zh-CN" sz="2600" dirty="0" smtClean="0">
                <a:solidFill>
                  <a:srgbClr val="0000FF"/>
                </a:solidFill>
                <a:latin typeface="+mj-lt"/>
                <a:cs typeface="Avenir Black Oblique" charset="0"/>
              </a:rPr>
              <a:t>, 2016</a:t>
            </a:r>
          </a:p>
        </p:txBody>
      </p:sp>
      <p:sp>
        <p:nvSpPr>
          <p:cNvPr id="15362" name="Picture 1"/>
          <p:cNvSpPr>
            <a:spLocks noChangeAspect="1"/>
          </p:cNvSpPr>
          <p:nvPr/>
        </p:nvSpPr>
        <p:spPr bwMode="auto">
          <a:xfrm>
            <a:off x="5114925" y="0"/>
            <a:ext cx="4029075" cy="90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3" name="TextBox 4"/>
          <p:cNvSpPr txBox="1">
            <a:spLocks noChangeArrowheads="1"/>
          </p:cNvSpPr>
          <p:nvPr/>
        </p:nvSpPr>
        <p:spPr bwMode="auto">
          <a:xfrm>
            <a:off x="958850" y="1984889"/>
            <a:ext cx="73025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kumimoji="0" lang="en-US" altLang="zh-CN" sz="4000" dirty="0" smtClean="0">
                <a:solidFill>
                  <a:srgbClr val="B10000"/>
                </a:solidFill>
                <a:latin typeface="Avenir Heavy"/>
                <a:cs typeface="Avenir Heavy"/>
              </a:rPr>
              <a:t>Computational Physics Class</a:t>
            </a:r>
          </a:p>
          <a:p>
            <a:pPr algn="ctr"/>
            <a:r>
              <a:rPr kumimoji="0" lang="en-US" altLang="zh-CN" sz="4000" dirty="0" smtClean="0">
                <a:solidFill>
                  <a:srgbClr val="B10000"/>
                </a:solidFill>
                <a:latin typeface="Avenir Heavy"/>
                <a:cs typeface="Avenir Heavy"/>
              </a:rPr>
              <a:t>Supplement 2 </a:t>
            </a:r>
            <a:r>
              <a:rPr kumimoji="0" lang="zh-CN" altLang="en-US" sz="4000" dirty="0" smtClean="0">
                <a:solidFill>
                  <a:srgbClr val="B10000"/>
                </a:solidFill>
                <a:latin typeface="Avenir Heavy"/>
                <a:cs typeface="Avenir Heavy"/>
              </a:rPr>
              <a:t>　</a:t>
            </a:r>
            <a:endParaRPr kumimoji="0" lang="en-US" altLang="zh-CN" sz="4000" dirty="0">
              <a:solidFill>
                <a:srgbClr val="B10000"/>
              </a:solidFill>
              <a:latin typeface="Avenir Heavy"/>
              <a:cs typeface="Avenir Heavy"/>
            </a:endParaRPr>
          </a:p>
        </p:txBody>
      </p:sp>
      <p:pic>
        <p:nvPicPr>
          <p:cNvPr id="1536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9525" y="25400"/>
            <a:ext cx="4029075" cy="90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1695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Line 8"/>
          <p:cNvSpPr>
            <a:spLocks noChangeShapeType="1"/>
          </p:cNvSpPr>
          <p:nvPr/>
        </p:nvSpPr>
        <p:spPr bwMode="auto">
          <a:xfrm>
            <a:off x="0" y="838200"/>
            <a:ext cx="9144000" cy="0"/>
          </a:xfrm>
          <a:prstGeom prst="line">
            <a:avLst/>
          </a:prstGeom>
          <a:noFill/>
          <a:ln w="5715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0" name="Rectangle 10"/>
          <p:cNvSpPr>
            <a:spLocks noChangeArrowheads="1"/>
          </p:cNvSpPr>
          <p:nvPr/>
        </p:nvSpPr>
        <p:spPr bwMode="auto">
          <a:xfrm>
            <a:off x="706438" y="193675"/>
            <a:ext cx="8145231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Homework: Van der Waals equation of state</a:t>
            </a:r>
            <a:endParaRPr lang="en-US" altLang="zh-CN" sz="2700" dirty="0">
              <a:solidFill>
                <a:srgbClr val="0000FF"/>
              </a:solidFill>
              <a:latin typeface="Verdana" charset="0"/>
              <a:cs typeface="Verdana" charset="0"/>
            </a:endParaRPr>
          </a:p>
        </p:txBody>
      </p:sp>
      <p:sp>
        <p:nvSpPr>
          <p:cNvPr id="19466" name="文本框 1"/>
          <p:cNvSpPr txBox="1">
            <a:spLocks noChangeArrowheads="1"/>
          </p:cNvSpPr>
          <p:nvPr/>
        </p:nvSpPr>
        <p:spPr bwMode="auto">
          <a:xfrm>
            <a:off x="6678613" y="3527425"/>
            <a:ext cx="185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endParaRPr lang="zh-CN" altLang="en-US" sz="1800"/>
          </a:p>
        </p:txBody>
      </p:sp>
      <p:sp>
        <p:nvSpPr>
          <p:cNvPr id="16" name="矩形 15"/>
          <p:cNvSpPr/>
          <p:nvPr/>
        </p:nvSpPr>
        <p:spPr>
          <a:xfrm>
            <a:off x="4004252" y="4144414"/>
            <a:ext cx="501274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b="1" dirty="0" smtClean="0">
                <a:solidFill>
                  <a:srgbClr val="FF0000"/>
                </a:solidFill>
              </a:rPr>
              <a:t>Tips:</a:t>
            </a:r>
          </a:p>
          <a:p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    Roughly </a:t>
            </a:r>
            <a:r>
              <a:rPr lang="en-US" altLang="zh-CN" b="1" dirty="0">
                <a:solidFill>
                  <a:srgbClr val="FF0000"/>
                </a:solidFill>
              </a:rPr>
              <a:t>scanning </a:t>
            </a:r>
            <a:r>
              <a:rPr lang="en-US" altLang="zh-CN" b="1" dirty="0" smtClean="0">
                <a:solidFill>
                  <a:srgbClr val="FF0000"/>
                </a:solidFill>
              </a:rPr>
              <a:t>first , then </a:t>
            </a:r>
            <a:r>
              <a:rPr lang="en-US" altLang="zh-CN" b="1" dirty="0">
                <a:solidFill>
                  <a:srgbClr val="FF0000"/>
                </a:solidFill>
              </a:rPr>
              <a:t>look into detail</a:t>
            </a:r>
          </a:p>
          <a:p>
            <a:r>
              <a:rPr lang="en-US" altLang="zh-CN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Firstly, a few volumes in a large range at one temperature, to find the range of van der </a:t>
            </a:r>
            <a:r>
              <a:rPr lang="en-US" altLang="zh-CN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waals</a:t>
            </a:r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loop, then add more points in that range, to draw a clear and smooth P-V diagram )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1743"/>
            <a:ext cx="4004252" cy="397031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89251" y="4721228"/>
            <a:ext cx="17445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400" b="1" dirty="0">
                <a:solidFill>
                  <a:srgbClr val="0000FF"/>
                </a:solidFill>
              </a:rPr>
              <a:t>P-V diagram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177" y="1835421"/>
            <a:ext cx="2929990" cy="137773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1802" y="1052291"/>
            <a:ext cx="2659712" cy="994774"/>
          </a:xfrm>
          <a:prstGeom prst="rect">
            <a:avLst/>
          </a:prstGeom>
          <a:ln>
            <a:noFill/>
          </a:ln>
        </p:spPr>
      </p:pic>
      <p:sp>
        <p:nvSpPr>
          <p:cNvPr id="11" name="矩形 10"/>
          <p:cNvSpPr/>
          <p:nvPr/>
        </p:nvSpPr>
        <p:spPr>
          <a:xfrm>
            <a:off x="132338" y="5450281"/>
            <a:ext cx="38719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b="1" dirty="0">
                <a:solidFill>
                  <a:srgbClr val="FF0000"/>
                </a:solidFill>
              </a:rPr>
              <a:t>Van der Waals loop</a:t>
            </a:r>
            <a:r>
              <a:rPr lang="en-US" altLang="zh-CN" b="1" dirty="0" smtClean="0">
                <a:solidFill>
                  <a:srgbClr val="FF0000"/>
                </a:solidFill>
              </a:rPr>
              <a:t>:</a:t>
            </a:r>
          </a:p>
          <a:p>
            <a:pPr lvl="0"/>
            <a:r>
              <a:rPr lang="en-US" altLang="zh-CN" b="1" dirty="0" smtClean="0">
                <a:solidFill>
                  <a:srgbClr val="FF0000"/>
                </a:solidFill>
              </a:rPr>
              <a:t>    temperature </a:t>
            </a:r>
            <a:r>
              <a:rPr lang="en-US" altLang="zh-CN" b="1" dirty="0">
                <a:solidFill>
                  <a:srgbClr val="FF0000"/>
                </a:solidFill>
              </a:rPr>
              <a:t>below critical </a:t>
            </a:r>
            <a:r>
              <a:rPr lang="en-US" altLang="zh-CN" b="1" dirty="0" smtClean="0">
                <a:solidFill>
                  <a:srgbClr val="FF0000"/>
                </a:solidFill>
              </a:rPr>
              <a:t>point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0"/>
            <a:r>
              <a:rPr lang="en-US" altLang="zh-CN" b="1" dirty="0" smtClean="0">
                <a:solidFill>
                  <a:srgbClr val="FF0000"/>
                </a:solidFill>
              </a:rPr>
              <a:t>    metastable </a:t>
            </a:r>
            <a:r>
              <a:rPr lang="en-US" altLang="zh-CN" b="1" dirty="0">
                <a:solidFill>
                  <a:srgbClr val="FF0000"/>
                </a:solidFill>
              </a:rPr>
              <a:t>state</a:t>
            </a:r>
          </a:p>
          <a:p>
            <a:pPr lvl="0"/>
            <a:endParaRPr lang="en-US" altLang="zh-CN" b="1" dirty="0">
              <a:solidFill>
                <a:srgbClr val="FF0000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1802" y="2888933"/>
            <a:ext cx="3205527" cy="183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80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Line 8"/>
          <p:cNvSpPr>
            <a:spLocks noChangeShapeType="1"/>
          </p:cNvSpPr>
          <p:nvPr/>
        </p:nvSpPr>
        <p:spPr bwMode="auto">
          <a:xfrm>
            <a:off x="0" y="838200"/>
            <a:ext cx="9144000" cy="0"/>
          </a:xfrm>
          <a:prstGeom prst="line">
            <a:avLst/>
          </a:prstGeom>
          <a:noFill/>
          <a:ln w="5715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0" name="Rectangle 10"/>
          <p:cNvSpPr>
            <a:spLocks noChangeArrowheads="1"/>
          </p:cNvSpPr>
          <p:nvPr/>
        </p:nvSpPr>
        <p:spPr bwMode="auto">
          <a:xfrm>
            <a:off x="706438" y="193675"/>
            <a:ext cx="8145231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Homework: </a:t>
            </a:r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Van der Waals equation </a:t>
            </a:r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of state</a:t>
            </a:r>
            <a:endParaRPr lang="en-US" altLang="zh-CN" sz="2700" dirty="0">
              <a:solidFill>
                <a:srgbClr val="0000FF"/>
              </a:solidFill>
              <a:latin typeface="Verdana" charset="0"/>
              <a:cs typeface="Verdana" charset="0"/>
            </a:endParaRPr>
          </a:p>
        </p:txBody>
      </p:sp>
      <p:sp>
        <p:nvSpPr>
          <p:cNvPr id="19466" name="文本框 1"/>
          <p:cNvSpPr txBox="1">
            <a:spLocks noChangeArrowheads="1"/>
          </p:cNvSpPr>
          <p:nvPr/>
        </p:nvSpPr>
        <p:spPr bwMode="auto">
          <a:xfrm>
            <a:off x="6678613" y="3527425"/>
            <a:ext cx="185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endParaRPr lang="zh-CN" altLang="en-US" sz="1800"/>
          </a:p>
        </p:txBody>
      </p:sp>
      <p:sp>
        <p:nvSpPr>
          <p:cNvPr id="16" name="矩形 15"/>
          <p:cNvSpPr/>
          <p:nvPr/>
        </p:nvSpPr>
        <p:spPr>
          <a:xfrm>
            <a:off x="4004252" y="4167930"/>
            <a:ext cx="5012748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Draw five </a:t>
            </a:r>
            <a:r>
              <a:rPr lang="en-US" altLang="zh-CN" b="1" dirty="0">
                <a:solidFill>
                  <a:srgbClr val="FF0000"/>
                </a:solidFill>
              </a:rPr>
              <a:t>isothermal lines on the PV </a:t>
            </a:r>
            <a:r>
              <a:rPr lang="en-US" altLang="zh-CN" b="1" dirty="0" smtClean="0">
                <a:solidFill>
                  <a:srgbClr val="FF0000"/>
                </a:solidFill>
              </a:rPr>
              <a:t>diagram</a:t>
            </a:r>
            <a:endParaRPr lang="en-US" altLang="zh-CN" b="1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Create a </a:t>
            </a:r>
            <a:r>
              <a:rPr lang="en-US" altLang="zh-CN" dirty="0"/>
              <a:t>system </a:t>
            </a:r>
            <a:r>
              <a:rPr lang="en-US" altLang="zh-CN" dirty="0" smtClean="0"/>
              <a:t>(with LJ potential)</a:t>
            </a:r>
          </a:p>
          <a:p>
            <a:r>
              <a:rPr lang="en-US" altLang="zh-CN" dirty="0" smtClean="0"/>
              <a:t>Ensemble </a:t>
            </a:r>
            <a:r>
              <a:rPr lang="en-US" altLang="zh-CN" dirty="0"/>
              <a:t>: </a:t>
            </a:r>
            <a:r>
              <a:rPr lang="en-US" altLang="zh-CN" dirty="0" smtClean="0"/>
              <a:t>NVT </a:t>
            </a:r>
            <a:endParaRPr lang="en-US" altLang="zh-CN" dirty="0" smtClean="0"/>
          </a:p>
          <a:p>
            <a:r>
              <a:rPr lang="en-US" altLang="zh-CN" dirty="0" smtClean="0"/>
              <a:t>Control Variables:  volume per </a:t>
            </a:r>
            <a:r>
              <a:rPr lang="en-US" altLang="zh-CN" dirty="0"/>
              <a:t>atom; </a:t>
            </a:r>
            <a:r>
              <a:rPr lang="en-US" altLang="zh-CN" dirty="0" smtClean="0"/>
              <a:t> temperature</a:t>
            </a:r>
          </a:p>
          <a:p>
            <a:r>
              <a:rPr lang="en-US" altLang="zh-CN" dirty="0" smtClean="0"/>
              <a:t>Choose five temperature</a:t>
            </a:r>
            <a:endParaRPr lang="en-US" altLang="zh-CN" dirty="0" smtClean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36287" y="5042775"/>
            <a:ext cx="17445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400" b="1" dirty="0">
                <a:solidFill>
                  <a:srgbClr val="0000FF"/>
                </a:solidFill>
              </a:rPr>
              <a:t>P-V diagram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3885" y="2804770"/>
            <a:ext cx="2598535" cy="122188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802" y="1393281"/>
            <a:ext cx="2659712" cy="994774"/>
          </a:xfrm>
          <a:prstGeom prst="rect">
            <a:avLst/>
          </a:prstGeom>
          <a:ln w="28575" cmpd="sng">
            <a:solidFill>
              <a:srgbClr val="FF0000"/>
            </a:solidFill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972" y="1557895"/>
            <a:ext cx="3760933" cy="3383388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4124004" y="3065760"/>
            <a:ext cx="1695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400" dirty="0" smtClean="0">
                <a:solidFill>
                  <a:srgbClr val="000000"/>
                </a:solidFill>
              </a:rPr>
              <a:t>LJ potential: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  <p:cxnSp>
        <p:nvCxnSpPr>
          <p:cNvPr id="13" name="直接箭头连接符 34"/>
          <p:cNvCxnSpPr>
            <a:stCxn id="9" idx="1"/>
          </p:cNvCxnSpPr>
          <p:nvPr/>
        </p:nvCxnSpPr>
        <p:spPr>
          <a:xfrm flipH="1">
            <a:off x="3174898" y="1890668"/>
            <a:ext cx="1796904" cy="766697"/>
          </a:xfrm>
          <a:prstGeom prst="straightConnector1">
            <a:avLst/>
          </a:prstGeom>
          <a:ln w="28575" cmpd="sng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29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pveg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26" t="12223" r="11355" b="14855"/>
          <a:stretch/>
        </p:blipFill>
        <p:spPr>
          <a:xfrm>
            <a:off x="174982" y="3495874"/>
            <a:ext cx="4423988" cy="3240930"/>
          </a:xfrm>
          <a:prstGeom prst="rect">
            <a:avLst/>
          </a:prstGeom>
        </p:spPr>
      </p:pic>
      <p:pic>
        <p:nvPicPr>
          <p:cNvPr id="14" name="图片 13" descr="pequi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6" t="9239" r="10288" b="15823"/>
          <a:stretch/>
        </p:blipFill>
        <p:spPr>
          <a:xfrm>
            <a:off x="4251514" y="3147566"/>
            <a:ext cx="4892486" cy="356105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35627" y="903575"/>
            <a:ext cx="4316206" cy="923330"/>
          </a:xfrm>
          <a:prstGeom prst="rect">
            <a:avLst/>
          </a:prstGeom>
          <a:ln>
            <a:solidFill>
              <a:srgbClr val="FF6600"/>
            </a:solidFill>
          </a:ln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+mn-lt"/>
                <a:cs typeface="Arial"/>
              </a:rPr>
              <a:t>Command in input file :</a:t>
            </a:r>
          </a:p>
          <a:p>
            <a:r>
              <a:rPr lang="en-US" altLang="zh-CN" dirty="0" smtClean="0">
                <a:latin typeface="+mn-lt"/>
                <a:cs typeface="Arial"/>
              </a:rPr>
              <a:t>“</a:t>
            </a:r>
            <a:r>
              <a:rPr lang="en-US" altLang="zh-CN" dirty="0" err="1" smtClean="0">
                <a:latin typeface="+mn-lt"/>
                <a:cs typeface="Arial"/>
              </a:rPr>
              <a:t>thermo_style</a:t>
            </a:r>
            <a:r>
              <a:rPr lang="en-US" altLang="zh-CN" dirty="0" smtClean="0">
                <a:latin typeface="+mn-lt"/>
                <a:cs typeface="Arial"/>
              </a:rPr>
              <a:t>  </a:t>
            </a:r>
            <a:r>
              <a:rPr lang="en-US" altLang="zh-CN" dirty="0">
                <a:latin typeface="+mn-lt"/>
                <a:cs typeface="Arial"/>
              </a:rPr>
              <a:t>custom step press </a:t>
            </a:r>
            <a:r>
              <a:rPr lang="en-US" altLang="zh-CN" dirty="0" err="1">
                <a:latin typeface="+mn-lt"/>
                <a:cs typeface="Arial"/>
              </a:rPr>
              <a:t>vol</a:t>
            </a:r>
            <a:r>
              <a:rPr lang="en-US" altLang="zh-CN" dirty="0">
                <a:latin typeface="+mn-lt"/>
                <a:cs typeface="Arial"/>
              </a:rPr>
              <a:t> </a:t>
            </a:r>
            <a:r>
              <a:rPr lang="en-US" altLang="zh-CN" dirty="0" smtClean="0">
                <a:latin typeface="+mn-lt"/>
                <a:cs typeface="Arial"/>
              </a:rPr>
              <a:t>temp” </a:t>
            </a:r>
          </a:p>
          <a:p>
            <a:pPr marL="285750" indent="-285750">
              <a:buFont typeface="Wingdings" charset="0"/>
              <a:buChar char="à"/>
            </a:pPr>
            <a:r>
              <a:rPr lang="en-US" altLang="zh-CN" dirty="0" smtClean="0">
                <a:solidFill>
                  <a:srgbClr val="FF0000"/>
                </a:solidFill>
                <a:latin typeface="+mn-lt"/>
                <a:cs typeface="Arial"/>
                <a:sym typeface="Wingdings"/>
              </a:rPr>
              <a:t>Output file ‘</a:t>
            </a:r>
            <a:r>
              <a:rPr lang="en-US" altLang="zh-CN" dirty="0" err="1" smtClean="0">
                <a:solidFill>
                  <a:srgbClr val="FF0000"/>
                </a:solidFill>
                <a:latin typeface="+mn-lt"/>
                <a:cs typeface="Arial"/>
                <a:sym typeface="Wingdings"/>
              </a:rPr>
              <a:t>log.lammps</a:t>
            </a:r>
            <a:r>
              <a:rPr lang="en-US" altLang="zh-CN" dirty="0" smtClean="0">
                <a:solidFill>
                  <a:srgbClr val="FF0000"/>
                </a:solidFill>
                <a:latin typeface="+mn-lt"/>
                <a:cs typeface="Arial"/>
                <a:sym typeface="Wingdings"/>
              </a:rPr>
              <a:t>’</a:t>
            </a:r>
            <a:r>
              <a:rPr lang="en-US" altLang="zh-CN" dirty="0" smtClean="0">
                <a:solidFill>
                  <a:srgbClr val="FF0000"/>
                </a:solidFill>
                <a:latin typeface="+mn-lt"/>
              </a:rPr>
              <a:t> </a:t>
            </a:r>
            <a:endParaRPr lang="en-US" altLang="zh-CN" dirty="0">
              <a:solidFill>
                <a:srgbClr val="FF0000"/>
              </a:solidFill>
              <a:latin typeface="+mn-lt"/>
            </a:endParaRPr>
          </a:p>
        </p:txBody>
      </p:sp>
      <p:pic>
        <p:nvPicPr>
          <p:cNvPr id="6" name="图片 5" descr="c1.tif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171" y="986219"/>
            <a:ext cx="4159829" cy="2247650"/>
          </a:xfrm>
          <a:prstGeom prst="rect">
            <a:avLst/>
          </a:prstGeom>
        </p:spPr>
      </p:pic>
      <p:sp>
        <p:nvSpPr>
          <p:cNvPr id="19459" name="Line 8"/>
          <p:cNvSpPr>
            <a:spLocks noChangeShapeType="1"/>
          </p:cNvSpPr>
          <p:nvPr/>
        </p:nvSpPr>
        <p:spPr bwMode="auto">
          <a:xfrm>
            <a:off x="0" y="838200"/>
            <a:ext cx="9144000" cy="0"/>
          </a:xfrm>
          <a:prstGeom prst="line">
            <a:avLst/>
          </a:prstGeom>
          <a:noFill/>
          <a:ln w="5715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0" name="Rectangle 10"/>
          <p:cNvSpPr>
            <a:spLocks noChangeArrowheads="1"/>
          </p:cNvSpPr>
          <p:nvPr/>
        </p:nvSpPr>
        <p:spPr bwMode="auto">
          <a:xfrm>
            <a:off x="706438" y="193675"/>
            <a:ext cx="6617071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 Draw P-V diagram</a:t>
            </a:r>
            <a:endParaRPr lang="en-US" altLang="zh-CN" sz="2700" dirty="0">
              <a:solidFill>
                <a:srgbClr val="0000FF"/>
              </a:solidFill>
              <a:latin typeface="Verdana" charset="0"/>
              <a:cs typeface="Verdana" charset="0"/>
            </a:endParaRPr>
          </a:p>
        </p:txBody>
      </p:sp>
      <p:sp>
        <p:nvSpPr>
          <p:cNvPr id="19466" name="文本框 1"/>
          <p:cNvSpPr txBox="1">
            <a:spLocks noChangeArrowheads="1"/>
          </p:cNvSpPr>
          <p:nvPr/>
        </p:nvSpPr>
        <p:spPr bwMode="auto">
          <a:xfrm>
            <a:off x="6678613" y="3527425"/>
            <a:ext cx="185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endParaRPr lang="zh-CN" altLang="en-US" sz="1800"/>
          </a:p>
        </p:txBody>
      </p:sp>
      <p:cxnSp>
        <p:nvCxnSpPr>
          <p:cNvPr id="20" name="直接箭头连接符 34"/>
          <p:cNvCxnSpPr/>
          <p:nvPr/>
        </p:nvCxnSpPr>
        <p:spPr>
          <a:xfrm>
            <a:off x="3059545" y="1772694"/>
            <a:ext cx="2080734" cy="132307"/>
          </a:xfrm>
          <a:prstGeom prst="straightConnector1">
            <a:avLst/>
          </a:prstGeom>
          <a:ln w="28575" cmpd="sng">
            <a:solidFill>
              <a:srgbClr val="FF66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4984171" y="1284942"/>
            <a:ext cx="2142769" cy="313765"/>
          </a:xfrm>
          <a:prstGeom prst="ellipse">
            <a:avLst/>
          </a:prstGeom>
          <a:noFill/>
          <a:ln w="28575" cmpd="sng">
            <a:solidFill>
              <a:srgbClr val="FF6600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FF"/>
              </a:solidFill>
            </a:endParaRPr>
          </a:p>
        </p:txBody>
      </p:sp>
      <p:cxnSp>
        <p:nvCxnSpPr>
          <p:cNvPr id="17" name="直接箭头连接符 34"/>
          <p:cNvCxnSpPr>
            <a:endCxn id="19466" idx="3"/>
          </p:cNvCxnSpPr>
          <p:nvPr/>
        </p:nvCxnSpPr>
        <p:spPr>
          <a:xfrm>
            <a:off x="6678613" y="2823338"/>
            <a:ext cx="185737" cy="889031"/>
          </a:xfrm>
          <a:prstGeom prst="straightConnector1">
            <a:avLst/>
          </a:prstGeom>
          <a:ln w="28575" cmpd="sng">
            <a:solidFill>
              <a:srgbClr val="FF66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103048" y="1991940"/>
            <a:ext cx="4373932" cy="646331"/>
          </a:xfrm>
          <a:prstGeom prst="rect">
            <a:avLst/>
          </a:prstGeom>
          <a:ln>
            <a:solidFill>
              <a:srgbClr val="FF66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 smtClean="0"/>
              <a:t>Calculate the </a:t>
            </a:r>
            <a:r>
              <a:rPr lang="en-US" altLang="zh-CN" dirty="0" smtClean="0">
                <a:solidFill>
                  <a:srgbClr val="FF0000"/>
                </a:solidFill>
              </a:rPr>
              <a:t>average pressure </a:t>
            </a:r>
            <a:r>
              <a:rPr lang="en-US" altLang="zh-CN" dirty="0" smtClean="0"/>
              <a:t>of the system, when it has reached </a:t>
            </a:r>
            <a:r>
              <a:rPr lang="en-US" altLang="zh-CN" dirty="0" smtClean="0">
                <a:solidFill>
                  <a:srgbClr val="FF0000"/>
                </a:solidFill>
              </a:rPr>
              <a:t>equilibrium</a:t>
            </a:r>
          </a:p>
        </p:txBody>
      </p:sp>
      <p:cxnSp>
        <p:nvCxnSpPr>
          <p:cNvPr id="27" name="直接箭头连接符 34"/>
          <p:cNvCxnSpPr/>
          <p:nvPr/>
        </p:nvCxnSpPr>
        <p:spPr>
          <a:xfrm flipH="1" flipV="1">
            <a:off x="1609394" y="3897313"/>
            <a:ext cx="3620698" cy="703550"/>
          </a:xfrm>
          <a:prstGeom prst="straightConnector1">
            <a:avLst/>
          </a:prstGeom>
          <a:ln w="28575" cmpd="sng">
            <a:solidFill>
              <a:srgbClr val="FF66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68520" y="2809797"/>
            <a:ext cx="4383313" cy="646331"/>
          </a:xfrm>
          <a:prstGeom prst="rect">
            <a:avLst/>
          </a:prstGeom>
          <a:ln>
            <a:solidFill>
              <a:srgbClr val="FF66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 smtClean="0"/>
              <a:t>Draw the </a:t>
            </a:r>
            <a:r>
              <a:rPr lang="en-US" altLang="zh-CN" dirty="0" smtClean="0">
                <a:solidFill>
                  <a:srgbClr val="FF0000"/>
                </a:solidFill>
              </a:rPr>
              <a:t>(T,P,V) point </a:t>
            </a:r>
            <a:r>
              <a:rPr lang="en-US" altLang="zh-CN" dirty="0" smtClean="0"/>
              <a:t>in the P-V diagram</a:t>
            </a:r>
          </a:p>
          <a:p>
            <a:r>
              <a:rPr lang="en-US" altLang="zh-CN" dirty="0" smtClean="0"/>
              <a:t>Pay attention to the </a:t>
            </a:r>
            <a:r>
              <a:rPr lang="en-US" altLang="zh-CN" dirty="0" smtClean="0">
                <a:solidFill>
                  <a:srgbClr val="FF0000"/>
                </a:solidFill>
              </a:rPr>
              <a:t>unit</a:t>
            </a:r>
            <a:r>
              <a:rPr lang="en-US" altLang="zh-CN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24870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560478" y="886765"/>
            <a:ext cx="6207162" cy="58939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#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equation of state for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LJ</a:t>
            </a:r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variable </a:t>
            </a:r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temp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equal  </a:t>
            </a:r>
            <a:r>
              <a:rPr lang="en-US" altLang="zh-CN" sz="1300" b="1" dirty="0" err="1" smtClean="0">
                <a:solidFill>
                  <a:srgbClr val="000090"/>
                </a:solidFill>
                <a:latin typeface="Arial"/>
                <a:cs typeface="Arial"/>
              </a:rPr>
              <a:t>tempdata</a:t>
            </a:r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variable</a:t>
            </a:r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 rho  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equal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err="1" smtClean="0">
                <a:solidFill>
                  <a:srgbClr val="000090"/>
                </a:solidFill>
                <a:latin typeface="Arial"/>
                <a:cs typeface="Arial"/>
              </a:rPr>
              <a:t>rhodata</a:t>
            </a:r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units </a:t>
            </a:r>
            <a:r>
              <a:rPr lang="en-US" altLang="zh-CN" sz="1300" b="1" dirty="0" err="1">
                <a:solidFill>
                  <a:srgbClr val="FF0000"/>
                </a:solidFill>
                <a:latin typeface="Arial"/>
                <a:cs typeface="Arial"/>
              </a:rPr>
              <a:t>lj</a:t>
            </a:r>
            <a:endParaRPr lang="en-US" altLang="zh-CN" sz="1300" b="1" dirty="0">
              <a:solidFill>
                <a:srgbClr val="FF0000"/>
              </a:solidFill>
              <a:latin typeface="Arial"/>
              <a:cs typeface="Arial"/>
            </a:endParaRPr>
          </a:p>
          <a:p>
            <a:r>
              <a:rPr lang="en-US" altLang="zh-CN" sz="1300" b="1" dirty="0" err="1">
                <a:solidFill>
                  <a:srgbClr val="000090"/>
                </a:solidFill>
                <a:latin typeface="Arial"/>
                <a:cs typeface="Arial"/>
              </a:rPr>
              <a:t>atom_style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atomic</a:t>
            </a:r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lattice    </a:t>
            </a:r>
            <a:r>
              <a:rPr lang="en-US" altLang="zh-CN" sz="1300" b="1" dirty="0" err="1">
                <a:solidFill>
                  <a:srgbClr val="FF0000"/>
                </a:solidFill>
                <a:latin typeface="Arial"/>
                <a:cs typeface="Arial"/>
              </a:rPr>
              <a:t>fcc</a:t>
            </a:r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smtClean="0">
                <a:solidFill>
                  <a:srgbClr val="FF0000"/>
                </a:solidFill>
                <a:latin typeface="Arial"/>
                <a:cs typeface="Arial"/>
              </a:rPr>
              <a:t>  $</a:t>
            </a:r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{rho}</a:t>
            </a:r>
          </a:p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region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 box  block  0 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5 0 5 0 5</a:t>
            </a:r>
          </a:p>
          <a:p>
            <a:r>
              <a:rPr lang="en-US" altLang="zh-CN" sz="1300" b="1" dirty="0" err="1">
                <a:solidFill>
                  <a:srgbClr val="000090"/>
                </a:solidFill>
                <a:latin typeface="Arial"/>
                <a:cs typeface="Arial"/>
              </a:rPr>
              <a:t>create_box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1  box</a:t>
            </a:r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 err="1">
                <a:solidFill>
                  <a:srgbClr val="000090"/>
                </a:solidFill>
                <a:latin typeface="Arial"/>
                <a:cs typeface="Arial"/>
              </a:rPr>
              <a:t>create_atoms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1  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box</a:t>
            </a:r>
          </a:p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mass       1 1.0</a:t>
            </a:r>
          </a:p>
          <a:p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 err="1">
                <a:solidFill>
                  <a:srgbClr val="000090"/>
                </a:solidFill>
                <a:latin typeface="Arial"/>
                <a:cs typeface="Arial"/>
              </a:rPr>
              <a:t>pair_style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err="1" smtClean="0">
                <a:solidFill>
                  <a:srgbClr val="000090"/>
                </a:solidFill>
                <a:latin typeface="Arial"/>
                <a:cs typeface="Arial"/>
              </a:rPr>
              <a:t>lj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/cut 2.5</a:t>
            </a:r>
          </a:p>
          <a:p>
            <a:r>
              <a:rPr lang="en-US" altLang="zh-CN" sz="1300" b="1" dirty="0" err="1">
                <a:solidFill>
                  <a:srgbClr val="000090"/>
                </a:solidFill>
                <a:latin typeface="Arial"/>
                <a:cs typeface="Arial"/>
              </a:rPr>
              <a:t>pair_coeff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1 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1 1.0 1.0 2.5</a:t>
            </a:r>
          </a:p>
          <a:p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velocity   all create ${temp} 87287</a:t>
            </a:r>
          </a:p>
          <a:p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neighbor   0.3 bin</a:t>
            </a:r>
          </a:p>
          <a:p>
            <a:r>
              <a:rPr lang="en-US" altLang="zh-CN" sz="1300" b="1" dirty="0" err="1">
                <a:solidFill>
                  <a:srgbClr val="000090"/>
                </a:solidFill>
                <a:latin typeface="Arial"/>
                <a:cs typeface="Arial"/>
              </a:rPr>
              <a:t>neigh_modify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every 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20 delay 0 check no</a:t>
            </a:r>
          </a:p>
          <a:p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fix        1 all </a:t>
            </a:r>
            <a:r>
              <a:rPr lang="en-US" altLang="zh-CN" sz="1300" b="1" dirty="0" err="1">
                <a:solidFill>
                  <a:srgbClr val="FF0000"/>
                </a:solidFill>
                <a:latin typeface="Arial"/>
                <a:cs typeface="Arial"/>
              </a:rPr>
              <a:t>nvt</a:t>
            </a:r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 temp ${temp} ${temp} </a:t>
            </a:r>
            <a:r>
              <a:rPr lang="en-US" altLang="zh-CN" sz="1300" b="1" dirty="0" smtClean="0">
                <a:solidFill>
                  <a:srgbClr val="FF0000"/>
                </a:solidFill>
                <a:latin typeface="Arial"/>
                <a:cs typeface="Arial"/>
              </a:rPr>
              <a:t> 100</a:t>
            </a:r>
            <a:endParaRPr lang="en-US" altLang="zh-CN" sz="1300" b="1" dirty="0">
              <a:solidFill>
                <a:srgbClr val="FF0000"/>
              </a:solidFill>
              <a:latin typeface="Arial"/>
              <a:cs typeface="Arial"/>
            </a:endParaRPr>
          </a:p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dump       1 all custom 50000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err="1" smtClean="0">
                <a:solidFill>
                  <a:srgbClr val="000090"/>
                </a:solidFill>
                <a:latin typeface="Arial"/>
                <a:cs typeface="Arial"/>
              </a:rPr>
              <a:t>dump_t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${temp}_r${rho}.</a:t>
            </a:r>
            <a:r>
              <a:rPr lang="en-US" altLang="zh-CN" sz="1300" b="1" dirty="0" err="1">
                <a:solidFill>
                  <a:srgbClr val="000090"/>
                </a:solidFill>
                <a:latin typeface="Arial"/>
                <a:cs typeface="Arial"/>
              </a:rPr>
              <a:t>lammpstrj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 id type x y z</a:t>
            </a:r>
          </a:p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thermo     5000</a:t>
            </a:r>
          </a:p>
          <a:p>
            <a:r>
              <a:rPr lang="en-US" altLang="zh-CN" sz="1300" b="1" dirty="0" err="1">
                <a:solidFill>
                  <a:srgbClr val="FF0000"/>
                </a:solidFill>
                <a:latin typeface="Arial"/>
                <a:cs typeface="Arial"/>
              </a:rPr>
              <a:t>thermo_style</a:t>
            </a:r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  custom step press </a:t>
            </a:r>
            <a:r>
              <a:rPr lang="en-US" altLang="zh-CN" sz="1300" b="1" dirty="0" err="1">
                <a:solidFill>
                  <a:srgbClr val="FF0000"/>
                </a:solidFill>
                <a:latin typeface="Arial"/>
                <a:cs typeface="Arial"/>
              </a:rPr>
              <a:t>vol</a:t>
            </a:r>
            <a:r>
              <a:rPr lang="en-US" altLang="zh-CN" sz="1300" b="1" dirty="0">
                <a:solidFill>
                  <a:srgbClr val="FF0000"/>
                </a:solidFill>
                <a:latin typeface="Arial"/>
                <a:cs typeface="Arial"/>
              </a:rPr>
              <a:t> temp </a:t>
            </a:r>
            <a:r>
              <a:rPr lang="en-US" altLang="zh-CN" sz="1300" b="1" dirty="0" err="1" smtClean="0">
                <a:solidFill>
                  <a:srgbClr val="FF0000"/>
                </a:solidFill>
                <a:latin typeface="Arial"/>
                <a:cs typeface="Arial"/>
              </a:rPr>
              <a:t>pe</a:t>
            </a:r>
            <a:r>
              <a:rPr lang="en-US" altLang="zh-CN" sz="1300" b="1" dirty="0" smtClean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err="1" smtClean="0">
                <a:solidFill>
                  <a:srgbClr val="FF0000"/>
                </a:solidFill>
                <a:latin typeface="Arial"/>
                <a:cs typeface="Arial"/>
              </a:rPr>
              <a:t>ke</a:t>
            </a:r>
            <a:r>
              <a:rPr lang="en-US" altLang="zh-CN" sz="1300" b="1" dirty="0" smtClean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en-US" altLang="zh-CN" sz="1300" b="1" dirty="0" err="1" smtClean="0">
                <a:solidFill>
                  <a:srgbClr val="FF0000"/>
                </a:solidFill>
                <a:latin typeface="Arial"/>
                <a:cs typeface="Arial"/>
              </a:rPr>
              <a:t>etotal</a:t>
            </a:r>
            <a:endParaRPr lang="en-US" altLang="zh-CN" sz="1300" b="1" dirty="0">
              <a:solidFill>
                <a:srgbClr val="FF0000"/>
              </a:solidFill>
              <a:latin typeface="Arial"/>
              <a:cs typeface="Arial"/>
            </a:endParaRPr>
          </a:p>
          <a:p>
            <a:r>
              <a:rPr lang="en-US" altLang="zh-CN" sz="1300" b="1" dirty="0" err="1">
                <a:solidFill>
                  <a:srgbClr val="000090"/>
                </a:solidFill>
                <a:latin typeface="Arial"/>
                <a:cs typeface="Arial"/>
              </a:rPr>
              <a:t>thermo_modify</a:t>
            </a:r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 flush yes</a:t>
            </a:r>
          </a:p>
          <a:p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  <a:p>
            <a:r>
              <a:rPr lang="en-US" altLang="zh-CN" sz="1300" b="1" dirty="0">
                <a:solidFill>
                  <a:srgbClr val="000090"/>
                </a:solidFill>
                <a:latin typeface="Arial"/>
                <a:cs typeface="Arial"/>
              </a:rPr>
              <a:t>run </a:t>
            </a:r>
            <a:r>
              <a:rPr lang="en-US" altLang="zh-CN" sz="1300" b="1" dirty="0" smtClean="0">
                <a:solidFill>
                  <a:srgbClr val="000090"/>
                </a:solidFill>
                <a:latin typeface="Arial"/>
                <a:cs typeface="Arial"/>
              </a:rPr>
              <a:t>500000</a:t>
            </a:r>
            <a:endParaRPr lang="en-US" altLang="zh-CN" sz="1300" b="1" dirty="0">
              <a:solidFill>
                <a:srgbClr val="000090"/>
              </a:solidFill>
              <a:latin typeface="Arial"/>
              <a:cs typeface="Arial"/>
            </a:endParaRPr>
          </a:p>
        </p:txBody>
      </p:sp>
      <p:sp>
        <p:nvSpPr>
          <p:cNvPr id="19459" name="Line 8"/>
          <p:cNvSpPr>
            <a:spLocks noChangeShapeType="1"/>
          </p:cNvSpPr>
          <p:nvPr/>
        </p:nvSpPr>
        <p:spPr bwMode="auto">
          <a:xfrm>
            <a:off x="0" y="838200"/>
            <a:ext cx="9144000" cy="0"/>
          </a:xfrm>
          <a:prstGeom prst="line">
            <a:avLst/>
          </a:prstGeom>
          <a:noFill/>
          <a:ln w="5715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0" name="Rectangle 10"/>
          <p:cNvSpPr>
            <a:spLocks noChangeArrowheads="1"/>
          </p:cNvSpPr>
          <p:nvPr/>
        </p:nvSpPr>
        <p:spPr bwMode="auto">
          <a:xfrm>
            <a:off x="706438" y="193675"/>
            <a:ext cx="6617071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example A</a:t>
            </a:r>
            <a:endParaRPr lang="en-US" altLang="zh-CN" sz="2700" dirty="0">
              <a:solidFill>
                <a:srgbClr val="0000FF"/>
              </a:solidFill>
              <a:latin typeface="Verdana" charset="0"/>
              <a:cs typeface="Verdana" charset="0"/>
            </a:endParaRPr>
          </a:p>
        </p:txBody>
      </p:sp>
      <p:sp>
        <p:nvSpPr>
          <p:cNvPr id="19466" name="文本框 1"/>
          <p:cNvSpPr txBox="1">
            <a:spLocks noChangeArrowheads="1"/>
          </p:cNvSpPr>
          <p:nvPr/>
        </p:nvSpPr>
        <p:spPr bwMode="auto">
          <a:xfrm>
            <a:off x="8266188" y="3527425"/>
            <a:ext cx="185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endParaRPr lang="zh-CN" altLang="en-US" sz="1800"/>
          </a:p>
        </p:txBody>
      </p:sp>
      <p:sp>
        <p:nvSpPr>
          <p:cNvPr id="13" name="右大括号 12"/>
          <p:cNvSpPr/>
          <p:nvPr/>
        </p:nvSpPr>
        <p:spPr>
          <a:xfrm flipH="1">
            <a:off x="1349459" y="2381398"/>
            <a:ext cx="240179" cy="1001826"/>
          </a:xfrm>
          <a:prstGeom prst="rightBrace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10"/>
          <p:cNvSpPr txBox="1"/>
          <p:nvPr/>
        </p:nvSpPr>
        <p:spPr>
          <a:xfrm>
            <a:off x="150304" y="2422991"/>
            <a:ext cx="1264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</a:rPr>
              <a:t>s</a:t>
            </a:r>
            <a:r>
              <a:rPr lang="en-US" altLang="zh-CN" dirty="0" smtClean="0">
                <a:solidFill>
                  <a:srgbClr val="000000"/>
                </a:solidFill>
              </a:rPr>
              <a:t>ystem definition</a:t>
            </a:r>
            <a:endParaRPr lang="zh-CN" altLang="en-US" dirty="0">
              <a:solidFill>
                <a:srgbClr val="000000"/>
              </a:solidFill>
            </a:endParaRPr>
          </a:p>
        </p:txBody>
      </p:sp>
      <p:sp>
        <p:nvSpPr>
          <p:cNvPr id="16" name="TextBox 12"/>
          <p:cNvSpPr txBox="1"/>
          <p:nvPr/>
        </p:nvSpPr>
        <p:spPr>
          <a:xfrm>
            <a:off x="237910" y="3495190"/>
            <a:ext cx="1643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</a:t>
            </a:r>
            <a:r>
              <a:rPr lang="en-US" altLang="zh-CN" dirty="0" smtClean="0"/>
              <a:t>orce field </a:t>
            </a:r>
            <a:endParaRPr lang="zh-CN" altLang="en-US" dirty="0"/>
          </a:p>
        </p:txBody>
      </p:sp>
      <p:sp>
        <p:nvSpPr>
          <p:cNvPr id="22" name="TextBox 19"/>
          <p:cNvSpPr txBox="1"/>
          <p:nvPr/>
        </p:nvSpPr>
        <p:spPr>
          <a:xfrm>
            <a:off x="237910" y="5497723"/>
            <a:ext cx="1285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output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84694" y="1725765"/>
            <a:ext cx="13303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initialization</a:t>
            </a:r>
            <a:endParaRPr lang="zh-CN" altLang="en-US" dirty="0"/>
          </a:p>
        </p:txBody>
      </p:sp>
      <p:sp>
        <p:nvSpPr>
          <p:cNvPr id="35" name="右大括号 34"/>
          <p:cNvSpPr/>
          <p:nvPr/>
        </p:nvSpPr>
        <p:spPr>
          <a:xfrm rot="10800000">
            <a:off x="1353899" y="1759787"/>
            <a:ext cx="235739" cy="391682"/>
          </a:xfrm>
          <a:prstGeom prst="rightBrace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右大括号 38"/>
          <p:cNvSpPr/>
          <p:nvPr/>
        </p:nvSpPr>
        <p:spPr>
          <a:xfrm rot="10800000">
            <a:off x="1369709" y="3527425"/>
            <a:ext cx="235739" cy="391682"/>
          </a:xfrm>
          <a:prstGeom prst="rightBrace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大括号 44"/>
          <p:cNvSpPr/>
          <p:nvPr/>
        </p:nvSpPr>
        <p:spPr>
          <a:xfrm rot="10800000">
            <a:off x="1378098" y="5405730"/>
            <a:ext cx="234686" cy="667800"/>
          </a:xfrm>
          <a:prstGeom prst="rightBrace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12"/>
          <p:cNvSpPr txBox="1"/>
          <p:nvPr/>
        </p:nvSpPr>
        <p:spPr>
          <a:xfrm>
            <a:off x="237910" y="5001763"/>
            <a:ext cx="1643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</a:t>
            </a:r>
            <a:r>
              <a:rPr lang="en-US" altLang="zh-CN" dirty="0" smtClean="0"/>
              <a:t>nsemble 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4578834" y="1021123"/>
            <a:ext cx="4373932" cy="1754327"/>
          </a:xfrm>
          <a:prstGeom prst="rect">
            <a:avLst/>
          </a:prstGeom>
          <a:ln>
            <a:solidFill>
              <a:srgbClr val="FF66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Please look up in manual: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 smtClean="0">
                <a:solidFill>
                  <a:srgbClr val="FF0000"/>
                </a:solidFill>
              </a:rPr>
              <a:t>unit command  : “</a:t>
            </a:r>
            <a:r>
              <a:rPr lang="en-US" altLang="zh-CN" b="1" dirty="0" err="1" smtClean="0">
                <a:solidFill>
                  <a:srgbClr val="FF0000"/>
                </a:solidFill>
              </a:rPr>
              <a:t>lj</a:t>
            </a:r>
            <a:r>
              <a:rPr lang="en-US" altLang="zh-CN" b="1" dirty="0" smtClean="0">
                <a:solidFill>
                  <a:srgbClr val="FF0000"/>
                </a:solidFill>
              </a:rPr>
              <a:t>” “real”</a:t>
            </a:r>
          </a:p>
          <a:p>
            <a:r>
              <a:rPr lang="en-US" altLang="zh-CN" b="1" dirty="0" smtClean="0">
                <a:solidFill>
                  <a:srgbClr val="FF0000"/>
                </a:solidFill>
              </a:rPr>
              <a:t>region command</a:t>
            </a:r>
          </a:p>
          <a:p>
            <a:r>
              <a:rPr lang="en-US" altLang="zh-CN" b="1" dirty="0">
                <a:solidFill>
                  <a:srgbClr val="FF0000"/>
                </a:solidFill>
              </a:rPr>
              <a:t>l</a:t>
            </a:r>
            <a:r>
              <a:rPr lang="en-US" altLang="zh-CN" b="1" dirty="0" smtClean="0">
                <a:solidFill>
                  <a:srgbClr val="FF0000"/>
                </a:solidFill>
              </a:rPr>
              <a:t>attice command </a:t>
            </a:r>
          </a:p>
          <a:p>
            <a:r>
              <a:rPr lang="en-US" altLang="zh-CN" dirty="0" err="1" smtClean="0"/>
              <a:t>fcc</a:t>
            </a:r>
            <a:r>
              <a:rPr lang="en-US" altLang="zh-CN" dirty="0" smtClean="0"/>
              <a:t> : 4 basic atoms in unit cell</a:t>
            </a:r>
          </a:p>
          <a:p>
            <a:r>
              <a:rPr lang="en-US" altLang="zh-CN" dirty="0" smtClean="0"/>
              <a:t>rho = density= </a:t>
            </a:r>
            <a:r>
              <a:rPr lang="en-US" altLang="zh-CN" dirty="0" err="1" smtClean="0"/>
              <a:t>N</a:t>
            </a:r>
            <a:r>
              <a:rPr lang="en-US" altLang="zh-CN" baseline="-25000" dirty="0" err="1" smtClean="0"/>
              <a:t>atoms</a:t>
            </a:r>
            <a:r>
              <a:rPr lang="en-US" altLang="zh-CN" baseline="-25000" dirty="0" smtClean="0"/>
              <a:t> in cell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V</a:t>
            </a:r>
            <a:r>
              <a:rPr lang="en-US" altLang="zh-CN" baseline="-25000" dirty="0" err="1" smtClean="0"/>
              <a:t>cell</a:t>
            </a:r>
            <a:endParaRPr lang="en-US" altLang="zh-CN" dirty="0"/>
          </a:p>
        </p:txBody>
      </p:sp>
      <p:sp>
        <p:nvSpPr>
          <p:cNvPr id="20" name="矩形 19"/>
          <p:cNvSpPr/>
          <p:nvPr/>
        </p:nvSpPr>
        <p:spPr>
          <a:xfrm>
            <a:off x="4578834" y="3299223"/>
            <a:ext cx="4373932" cy="584776"/>
          </a:xfrm>
          <a:prstGeom prst="rect">
            <a:avLst/>
          </a:prstGeom>
          <a:ln>
            <a:solidFill>
              <a:srgbClr val="FF66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 smtClean="0"/>
              <a:t>For unit </a:t>
            </a:r>
            <a:r>
              <a:rPr lang="en-US" altLang="zh-CN" sz="1600" dirty="0" err="1" smtClean="0"/>
              <a:t>lj</a:t>
            </a:r>
            <a:r>
              <a:rPr lang="en-US" altLang="zh-CN" sz="1600" dirty="0" smtClean="0"/>
              <a:t>, change temp, rho, running </a:t>
            </a:r>
            <a:r>
              <a:rPr lang="en-US" altLang="zh-CN" sz="1600" dirty="0" err="1" smtClean="0"/>
              <a:t>timesteps</a:t>
            </a:r>
            <a:r>
              <a:rPr lang="en-US" altLang="zh-CN" sz="1600" dirty="0" smtClean="0"/>
              <a:t>, output </a:t>
            </a:r>
            <a:r>
              <a:rPr lang="en-US" altLang="zh-CN" sz="1600" dirty="0" err="1" smtClean="0"/>
              <a:t>timesteps</a:t>
            </a:r>
            <a:r>
              <a:rPr lang="en-US" altLang="zh-CN" sz="1600" dirty="0" smtClean="0"/>
              <a:t> to get what you want   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3572771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3"/>
          <a:srcRect l="11202" t="8685" r="10822" b="14022"/>
          <a:stretch/>
        </p:blipFill>
        <p:spPr>
          <a:xfrm>
            <a:off x="3624951" y="3534080"/>
            <a:ext cx="3041656" cy="2712350"/>
          </a:xfrm>
          <a:prstGeom prst="rect">
            <a:avLst/>
          </a:prstGeom>
        </p:spPr>
      </p:pic>
      <p:sp>
        <p:nvSpPr>
          <p:cNvPr id="19459" name="Line 8"/>
          <p:cNvSpPr>
            <a:spLocks noChangeShapeType="1"/>
          </p:cNvSpPr>
          <p:nvPr/>
        </p:nvSpPr>
        <p:spPr bwMode="auto">
          <a:xfrm>
            <a:off x="0" y="838200"/>
            <a:ext cx="9144000" cy="0"/>
          </a:xfrm>
          <a:prstGeom prst="line">
            <a:avLst/>
          </a:prstGeom>
          <a:noFill/>
          <a:ln w="5715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0" name="Rectangle 10"/>
          <p:cNvSpPr>
            <a:spLocks noChangeArrowheads="1"/>
          </p:cNvSpPr>
          <p:nvPr/>
        </p:nvSpPr>
        <p:spPr bwMode="auto">
          <a:xfrm>
            <a:off x="706438" y="193675"/>
            <a:ext cx="6617071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Example A</a:t>
            </a:r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   </a:t>
            </a:r>
            <a:endParaRPr lang="en-US" altLang="zh-CN" sz="2700" dirty="0">
              <a:solidFill>
                <a:srgbClr val="0000FF"/>
              </a:solidFill>
              <a:latin typeface="Verdana" charset="0"/>
              <a:cs typeface="Verdana" charset="0"/>
            </a:endParaRPr>
          </a:p>
        </p:txBody>
      </p:sp>
      <p:sp>
        <p:nvSpPr>
          <p:cNvPr id="19466" name="文本框 1"/>
          <p:cNvSpPr txBox="1">
            <a:spLocks noChangeArrowheads="1"/>
          </p:cNvSpPr>
          <p:nvPr/>
        </p:nvSpPr>
        <p:spPr bwMode="auto">
          <a:xfrm>
            <a:off x="6678613" y="3527425"/>
            <a:ext cx="185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endParaRPr lang="zh-CN" altLang="en-US" sz="18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4096" y="866407"/>
            <a:ext cx="4030518" cy="306939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303" y="1085652"/>
            <a:ext cx="3438380" cy="161679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192" y="2790913"/>
            <a:ext cx="1689100" cy="9144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6659" y="2871728"/>
            <a:ext cx="1358900" cy="7493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47924" y="2921373"/>
            <a:ext cx="1384300" cy="71120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08731" y="2401105"/>
            <a:ext cx="9568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400" b="1" dirty="0">
                <a:solidFill>
                  <a:srgbClr val="FF0000"/>
                </a:solidFill>
              </a:rPr>
              <a:t>Unit </a:t>
            </a:r>
            <a:r>
              <a:rPr lang="en-US" altLang="zh-CN" sz="2400" b="1" dirty="0" err="1">
                <a:solidFill>
                  <a:srgbClr val="FF0000"/>
                </a:solidFill>
              </a:rPr>
              <a:t>lj</a:t>
            </a:r>
            <a:endParaRPr lang="en-US" altLang="zh-CN" sz="2400" b="1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145779" y="2549341"/>
            <a:ext cx="3680691" cy="279767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263753" y="3941697"/>
            <a:ext cx="366581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altLang="zh-CN" b="1" i="1" dirty="0" smtClean="0">
                <a:solidFill>
                  <a:srgbClr val="FF0000"/>
                </a:solidFill>
              </a:rPr>
              <a:t>σ</a:t>
            </a:r>
            <a:r>
              <a:rPr lang="en-US" altLang="zh-CN" b="1" i="1" dirty="0" smtClean="0">
                <a:solidFill>
                  <a:srgbClr val="FF0000"/>
                </a:solidFill>
              </a:rPr>
              <a:t>=1, </a:t>
            </a:r>
            <a:r>
              <a:rPr lang="el-GR" altLang="zh-CN" b="1" i="1" dirty="0">
                <a:solidFill>
                  <a:srgbClr val="FF0000"/>
                </a:solidFill>
              </a:rPr>
              <a:t>ε</a:t>
            </a:r>
            <a:r>
              <a:rPr lang="en-US" altLang="zh-CN" b="1" i="1" dirty="0" smtClean="0">
                <a:solidFill>
                  <a:srgbClr val="FF0000"/>
                </a:solidFill>
              </a:rPr>
              <a:t>=</a:t>
            </a:r>
            <a:r>
              <a:rPr lang="en-US" altLang="zh-CN" b="1" i="1" dirty="0">
                <a:solidFill>
                  <a:srgbClr val="FF0000"/>
                </a:solidFill>
              </a:rPr>
              <a:t>1</a:t>
            </a:r>
            <a:r>
              <a:rPr lang="en-US" altLang="zh-CN" b="1" i="1" dirty="0" smtClean="0">
                <a:solidFill>
                  <a:srgbClr val="FF0000"/>
                </a:solidFill>
              </a:rPr>
              <a:t>, </a:t>
            </a:r>
            <a:r>
              <a:rPr lang="en-US" altLang="zh-CN" b="1" i="1" dirty="0">
                <a:solidFill>
                  <a:srgbClr val="FF0000"/>
                </a:solidFill>
              </a:rPr>
              <a:t>cutoff</a:t>
            </a:r>
            <a:r>
              <a:rPr lang="en-US" altLang="zh-CN" b="1" i="1" dirty="0" smtClean="0">
                <a:solidFill>
                  <a:srgbClr val="FF0000"/>
                </a:solidFill>
              </a:rPr>
              <a:t>=2.5</a:t>
            </a:r>
          </a:p>
          <a:p>
            <a:r>
              <a:rPr lang="en-US" altLang="zh-CN" b="1" i="1" dirty="0" smtClean="0">
                <a:solidFill>
                  <a:srgbClr val="FF0000"/>
                </a:solidFill>
              </a:rPr>
              <a:t>Temperature: a&lt;b&lt;c=1.3&lt;d&lt;</a:t>
            </a:r>
            <a:r>
              <a:rPr lang="en-US" altLang="zh-CN" b="1" i="1" dirty="0" smtClean="0">
                <a:solidFill>
                  <a:srgbClr val="FF0000"/>
                </a:solidFill>
              </a:rPr>
              <a:t>e</a:t>
            </a:r>
          </a:p>
          <a:p>
            <a:r>
              <a:rPr lang="en-US" altLang="zh-CN" dirty="0" smtClean="0">
                <a:solidFill>
                  <a:srgbClr val="0000FF"/>
                </a:solidFill>
              </a:rPr>
              <a:t>T=0.5,0.9,1.3, 1.8,3 </a:t>
            </a:r>
            <a:endParaRPr lang="en-US" altLang="zh-CN" dirty="0" smtClean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r</a:t>
            </a:r>
            <a:r>
              <a:rPr lang="en-US" altLang="zh-CN" dirty="0" smtClean="0">
                <a:solidFill>
                  <a:srgbClr val="0000FF"/>
                </a:solidFill>
              </a:rPr>
              <a:t>ho: 0.25~2</a:t>
            </a:r>
          </a:p>
          <a:p>
            <a:r>
              <a:rPr lang="en-US" altLang="zh-CN" i="1" dirty="0" smtClean="0">
                <a:solidFill>
                  <a:srgbClr val="7F7F7F"/>
                </a:solidFill>
              </a:rPr>
              <a:t>Pay attention to rho:0.55~1.25</a:t>
            </a:r>
            <a:endParaRPr lang="en-US" altLang="zh-CN" i="1" dirty="0">
              <a:solidFill>
                <a:srgbClr val="7F7F7F"/>
              </a:solidFill>
            </a:endParaRPr>
          </a:p>
          <a:p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What happened when temperature below 1.3?</a:t>
            </a:r>
          </a:p>
          <a:p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Van der Waals loop</a:t>
            </a:r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en-US" altLang="zh-CN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895832" y="3886820"/>
            <a:ext cx="311878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1" dirty="0" smtClean="0"/>
              <a:t>H. Okumura, et al, J</a:t>
            </a:r>
            <a:r>
              <a:rPr lang="en-US" altLang="zh-CN" sz="1000" i="1" dirty="0"/>
              <a:t>. chem. Phys., </a:t>
            </a:r>
            <a:r>
              <a:rPr lang="en-US" altLang="zh-CN" sz="1000" i="1" dirty="0" smtClean="0"/>
              <a:t>vol.113</a:t>
            </a:r>
            <a:r>
              <a:rPr lang="en-US" altLang="zh-CN" sz="1000" i="1" dirty="0"/>
              <a:t>, </a:t>
            </a:r>
            <a:r>
              <a:rPr lang="en-US" altLang="zh-CN" sz="1000" i="1" dirty="0" smtClean="0"/>
              <a:t>p. 9162, 2000</a:t>
            </a:r>
            <a:endParaRPr lang="zh-CN" altLang="en-US" sz="1000" i="1" dirty="0"/>
          </a:p>
        </p:txBody>
      </p:sp>
      <p:sp>
        <p:nvSpPr>
          <p:cNvPr id="28" name="矩形 27"/>
          <p:cNvSpPr/>
          <p:nvPr/>
        </p:nvSpPr>
        <p:spPr>
          <a:xfrm>
            <a:off x="5895832" y="4446102"/>
            <a:ext cx="2676932" cy="492443"/>
          </a:xfrm>
          <a:prstGeom prst="rect">
            <a:avLst/>
          </a:prstGeom>
          <a:ln w="19050" cmpd="sng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lvl="0"/>
            <a:r>
              <a:rPr lang="en-US" altLang="zh-CN" sz="2600" b="1" i="1" dirty="0" smtClean="0">
                <a:solidFill>
                  <a:srgbClr val="FF0000"/>
                </a:solidFill>
              </a:rPr>
              <a:t>Try for yourself !</a:t>
            </a:r>
            <a:endParaRPr lang="en-US" altLang="zh-CN" sz="2600" b="1" i="1" dirty="0">
              <a:solidFill>
                <a:srgbClr val="FF0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457567" y="5277095"/>
            <a:ext cx="1248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400" dirty="0" smtClean="0">
                <a:solidFill>
                  <a:srgbClr val="FF0000"/>
                </a:solidFill>
              </a:rPr>
              <a:t>V=1/rho</a:t>
            </a:r>
            <a:endParaRPr lang="en-US" altLang="zh-CN" sz="2400" dirty="0">
              <a:solidFill>
                <a:srgbClr val="FF0000"/>
              </a:solidFill>
            </a:endParaRPr>
          </a:p>
        </p:txBody>
      </p:sp>
      <p:cxnSp>
        <p:nvCxnSpPr>
          <p:cNvPr id="23" name="直接箭头连接符 34"/>
          <p:cNvCxnSpPr/>
          <p:nvPr/>
        </p:nvCxnSpPr>
        <p:spPr>
          <a:xfrm flipV="1">
            <a:off x="6514420" y="5643969"/>
            <a:ext cx="809089" cy="446814"/>
          </a:xfrm>
          <a:prstGeom prst="straightConnector1">
            <a:avLst/>
          </a:prstGeom>
          <a:ln w="28575" cmpd="sng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4009778" y="6264308"/>
            <a:ext cx="4995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solidFill>
                  <a:srgbClr val="0000FF"/>
                </a:solidFill>
              </a:rPr>
              <a:t>Tips: Roughly </a:t>
            </a:r>
            <a:r>
              <a:rPr lang="en-US" altLang="zh-CN" i="1" dirty="0">
                <a:solidFill>
                  <a:srgbClr val="0000FF"/>
                </a:solidFill>
              </a:rPr>
              <a:t>scanning first , then look into detail</a:t>
            </a:r>
            <a:endParaRPr lang="zh-CN" altLang="en-US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6385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28178" y="876978"/>
            <a:ext cx="6207162" cy="60016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000090"/>
                </a:solidFill>
              </a:rPr>
              <a:t># Equation of State for </a:t>
            </a:r>
            <a:r>
              <a:rPr lang="en-US" altLang="zh-CN" sz="1600" b="1" dirty="0" err="1">
                <a:solidFill>
                  <a:srgbClr val="000090"/>
                </a:solidFill>
              </a:rPr>
              <a:t>Ar</a:t>
            </a:r>
            <a:endParaRPr lang="en-US" altLang="zh-CN" sz="1600" b="1" dirty="0">
              <a:solidFill>
                <a:srgbClr val="000090"/>
              </a:solidFill>
            </a:endParaRPr>
          </a:p>
          <a:p>
            <a:endParaRPr lang="en-US" altLang="zh-CN" sz="1600" b="1" dirty="0">
              <a:solidFill>
                <a:srgbClr val="000090"/>
              </a:solidFill>
            </a:endParaRPr>
          </a:p>
          <a:p>
            <a:r>
              <a:rPr lang="en-US" altLang="zh-CN" sz="1600" b="1" dirty="0">
                <a:solidFill>
                  <a:srgbClr val="000090"/>
                </a:solidFill>
              </a:rPr>
              <a:t>variable temp equal 151</a:t>
            </a:r>
          </a:p>
          <a:p>
            <a:endParaRPr lang="en-US" altLang="zh-CN" sz="1600" b="1" dirty="0">
              <a:solidFill>
                <a:srgbClr val="000090"/>
              </a:solidFill>
            </a:endParaRPr>
          </a:p>
          <a:p>
            <a:r>
              <a:rPr lang="en-US" altLang="zh-CN" sz="1600" b="1" dirty="0">
                <a:solidFill>
                  <a:srgbClr val="FF0000"/>
                </a:solidFill>
              </a:rPr>
              <a:t>units             real</a:t>
            </a:r>
          </a:p>
          <a:p>
            <a:r>
              <a:rPr lang="en-US" altLang="zh-CN" sz="1600" b="1" dirty="0" err="1">
                <a:solidFill>
                  <a:srgbClr val="000090"/>
                </a:solidFill>
              </a:rPr>
              <a:t>atom_style</a:t>
            </a:r>
            <a:r>
              <a:rPr lang="en-US" altLang="zh-CN" sz="1600" b="1" dirty="0">
                <a:solidFill>
                  <a:srgbClr val="000090"/>
                </a:solidFill>
              </a:rPr>
              <a:t>        atomic</a:t>
            </a:r>
          </a:p>
          <a:p>
            <a:endParaRPr lang="en-US" altLang="zh-CN" sz="1600" b="1" dirty="0">
              <a:solidFill>
                <a:srgbClr val="000090"/>
              </a:solidFill>
            </a:endParaRPr>
          </a:p>
          <a:p>
            <a:r>
              <a:rPr lang="en-US" altLang="zh-CN" sz="1600" b="1" dirty="0" err="1">
                <a:solidFill>
                  <a:srgbClr val="FF0000"/>
                </a:solidFill>
              </a:rPr>
              <a:t>read_data</a:t>
            </a:r>
            <a:r>
              <a:rPr lang="en-US" altLang="zh-CN" sz="1600" b="1" dirty="0">
                <a:solidFill>
                  <a:srgbClr val="FF0000"/>
                </a:solidFill>
              </a:rPr>
              <a:t>         </a:t>
            </a:r>
            <a:r>
              <a:rPr lang="en-US" altLang="zh-CN" sz="1600" b="1" dirty="0" err="1">
                <a:solidFill>
                  <a:srgbClr val="FF0000"/>
                </a:solidFill>
              </a:rPr>
              <a:t>argon.data</a:t>
            </a:r>
            <a:endParaRPr lang="en-US" altLang="zh-CN" sz="1600" b="1" dirty="0">
              <a:solidFill>
                <a:srgbClr val="FF0000"/>
              </a:solidFill>
            </a:endParaRPr>
          </a:p>
          <a:p>
            <a:endParaRPr lang="en-US" altLang="zh-CN" sz="1600" b="1" dirty="0">
              <a:solidFill>
                <a:srgbClr val="000090"/>
              </a:solidFill>
            </a:endParaRPr>
          </a:p>
          <a:p>
            <a:r>
              <a:rPr lang="it-IT" altLang="zh-CN" sz="1600" b="1" dirty="0" err="1">
                <a:solidFill>
                  <a:srgbClr val="000090"/>
                </a:solidFill>
              </a:rPr>
              <a:t>velocity</a:t>
            </a:r>
            <a:r>
              <a:rPr lang="it-IT" altLang="zh-CN" sz="1600" b="1" dirty="0">
                <a:solidFill>
                  <a:srgbClr val="000090"/>
                </a:solidFill>
              </a:rPr>
              <a:t>          </a:t>
            </a:r>
            <a:r>
              <a:rPr lang="it-IT" altLang="zh-CN" sz="1600" b="1" dirty="0" err="1">
                <a:solidFill>
                  <a:srgbClr val="000090"/>
                </a:solidFill>
              </a:rPr>
              <a:t>all</a:t>
            </a:r>
            <a:r>
              <a:rPr lang="it-IT" altLang="zh-CN" sz="1600" b="1" dirty="0">
                <a:solidFill>
                  <a:srgbClr val="000090"/>
                </a:solidFill>
              </a:rPr>
              <a:t>  create  ${</a:t>
            </a:r>
            <a:r>
              <a:rPr lang="it-IT" altLang="zh-CN" sz="1600" b="1" dirty="0" err="1">
                <a:solidFill>
                  <a:srgbClr val="000090"/>
                </a:solidFill>
              </a:rPr>
              <a:t>temp</a:t>
            </a:r>
            <a:r>
              <a:rPr lang="it-IT" altLang="zh-CN" sz="1600" b="1" dirty="0">
                <a:solidFill>
                  <a:srgbClr val="000090"/>
                </a:solidFill>
              </a:rPr>
              <a:t>}  87287</a:t>
            </a:r>
          </a:p>
          <a:p>
            <a:r>
              <a:rPr lang="ro-RO" altLang="zh-CN" sz="1600" b="1" dirty="0">
                <a:solidFill>
                  <a:srgbClr val="000090"/>
                </a:solidFill>
              </a:rPr>
              <a:t>pair_style        lj/cut  8.5</a:t>
            </a:r>
          </a:p>
          <a:p>
            <a:r>
              <a:rPr lang="de-DE" altLang="zh-CN" sz="1600" b="1" dirty="0" err="1">
                <a:solidFill>
                  <a:srgbClr val="000090"/>
                </a:solidFill>
              </a:rPr>
              <a:t>pair_coeff</a:t>
            </a:r>
            <a:r>
              <a:rPr lang="de-DE" altLang="zh-CN" sz="1600" b="1" dirty="0">
                <a:solidFill>
                  <a:srgbClr val="000090"/>
                </a:solidFill>
              </a:rPr>
              <a:t>        1  1  0.238  3.405  8.5</a:t>
            </a:r>
          </a:p>
          <a:p>
            <a:r>
              <a:rPr lang="en-US" altLang="zh-CN" sz="1600" b="1" dirty="0">
                <a:solidFill>
                  <a:srgbClr val="000090"/>
                </a:solidFill>
              </a:rPr>
              <a:t>neighbor          2.0  bin</a:t>
            </a:r>
          </a:p>
          <a:p>
            <a:r>
              <a:rPr lang="en-US" altLang="zh-CN" sz="1600" b="1" dirty="0" err="1">
                <a:solidFill>
                  <a:srgbClr val="000090"/>
                </a:solidFill>
              </a:rPr>
              <a:t>neigh_modify</a:t>
            </a:r>
            <a:r>
              <a:rPr lang="en-US" altLang="zh-CN" sz="1600" b="1" dirty="0">
                <a:solidFill>
                  <a:srgbClr val="000090"/>
                </a:solidFill>
              </a:rPr>
              <a:t>      every  20  delay  0  check  no</a:t>
            </a:r>
          </a:p>
          <a:p>
            <a:endParaRPr lang="en-US" altLang="zh-CN" sz="1600" b="1" dirty="0">
              <a:solidFill>
                <a:srgbClr val="000090"/>
              </a:solidFill>
            </a:endParaRPr>
          </a:p>
          <a:p>
            <a:r>
              <a:rPr lang="ro-RO" altLang="zh-CN" sz="1600" b="1" dirty="0">
                <a:solidFill>
                  <a:srgbClr val="FF0000"/>
                </a:solidFill>
              </a:rPr>
              <a:t>minimize          1.0e-4 1.0e-6 100 1000</a:t>
            </a:r>
          </a:p>
          <a:p>
            <a:endParaRPr lang="ro-RO" altLang="zh-CN" sz="1600" b="1" dirty="0">
              <a:solidFill>
                <a:srgbClr val="000090"/>
              </a:solidFill>
            </a:endParaRPr>
          </a:p>
          <a:p>
            <a:r>
              <a:rPr lang="de-DE" altLang="zh-CN" sz="1600" b="1" dirty="0">
                <a:solidFill>
                  <a:srgbClr val="000090"/>
                </a:solidFill>
              </a:rPr>
              <a:t>fix               1  all  </a:t>
            </a:r>
            <a:r>
              <a:rPr lang="de-DE" altLang="zh-CN" sz="1600" b="1" dirty="0" err="1">
                <a:solidFill>
                  <a:srgbClr val="000090"/>
                </a:solidFill>
              </a:rPr>
              <a:t>nvt</a:t>
            </a:r>
            <a:r>
              <a:rPr lang="de-DE" altLang="zh-CN" sz="1600" b="1" dirty="0">
                <a:solidFill>
                  <a:srgbClr val="000090"/>
                </a:solidFill>
              </a:rPr>
              <a:t>  </a:t>
            </a:r>
            <a:r>
              <a:rPr lang="de-DE" altLang="zh-CN" sz="1600" b="1" dirty="0" err="1">
                <a:solidFill>
                  <a:srgbClr val="000090"/>
                </a:solidFill>
              </a:rPr>
              <a:t>temp</a:t>
            </a:r>
            <a:r>
              <a:rPr lang="de-DE" altLang="zh-CN" sz="1600" b="1" dirty="0">
                <a:solidFill>
                  <a:srgbClr val="000090"/>
                </a:solidFill>
              </a:rPr>
              <a:t>  ${</a:t>
            </a:r>
            <a:r>
              <a:rPr lang="de-DE" altLang="zh-CN" sz="1600" b="1" dirty="0" err="1">
                <a:solidFill>
                  <a:srgbClr val="000090"/>
                </a:solidFill>
              </a:rPr>
              <a:t>temp</a:t>
            </a:r>
            <a:r>
              <a:rPr lang="de-DE" altLang="zh-CN" sz="1600" b="1" dirty="0">
                <a:solidFill>
                  <a:srgbClr val="000090"/>
                </a:solidFill>
              </a:rPr>
              <a:t>}  ${</a:t>
            </a:r>
            <a:r>
              <a:rPr lang="de-DE" altLang="zh-CN" sz="1600" b="1" dirty="0" err="1">
                <a:solidFill>
                  <a:srgbClr val="000090"/>
                </a:solidFill>
              </a:rPr>
              <a:t>temp</a:t>
            </a:r>
            <a:r>
              <a:rPr lang="de-DE" altLang="zh-CN" sz="1600" b="1" dirty="0">
                <a:solidFill>
                  <a:srgbClr val="000090"/>
                </a:solidFill>
              </a:rPr>
              <a:t>}  100</a:t>
            </a:r>
          </a:p>
          <a:p>
            <a:r>
              <a:rPr lang="de-DE" altLang="zh-CN" sz="1600" b="1" dirty="0" err="1">
                <a:solidFill>
                  <a:srgbClr val="000090"/>
                </a:solidFill>
              </a:rPr>
              <a:t>thermo</a:t>
            </a:r>
            <a:r>
              <a:rPr lang="de-DE" altLang="zh-CN" sz="1600" b="1" dirty="0">
                <a:solidFill>
                  <a:srgbClr val="000090"/>
                </a:solidFill>
              </a:rPr>
              <a:t>            5000</a:t>
            </a:r>
          </a:p>
          <a:p>
            <a:r>
              <a:rPr lang="de-DE" altLang="zh-CN" sz="1600" b="1" dirty="0" err="1">
                <a:solidFill>
                  <a:srgbClr val="000090"/>
                </a:solidFill>
              </a:rPr>
              <a:t>thermo_style</a:t>
            </a:r>
            <a:r>
              <a:rPr lang="de-DE" altLang="zh-CN" sz="1600" b="1" dirty="0">
                <a:solidFill>
                  <a:srgbClr val="000090"/>
                </a:solidFill>
              </a:rPr>
              <a:t>      </a:t>
            </a:r>
            <a:r>
              <a:rPr lang="de-DE" altLang="zh-CN" sz="1600" b="1" dirty="0" err="1">
                <a:solidFill>
                  <a:srgbClr val="000090"/>
                </a:solidFill>
              </a:rPr>
              <a:t>custom</a:t>
            </a:r>
            <a:r>
              <a:rPr lang="de-DE" altLang="zh-CN" sz="1600" b="1" dirty="0">
                <a:solidFill>
                  <a:srgbClr val="000090"/>
                </a:solidFill>
              </a:rPr>
              <a:t>  </a:t>
            </a:r>
            <a:r>
              <a:rPr lang="de-DE" altLang="zh-CN" sz="1600" b="1" dirty="0" err="1">
                <a:solidFill>
                  <a:srgbClr val="000090"/>
                </a:solidFill>
              </a:rPr>
              <a:t>step</a:t>
            </a:r>
            <a:r>
              <a:rPr lang="de-DE" altLang="zh-CN" sz="1600" b="1" dirty="0">
                <a:solidFill>
                  <a:srgbClr val="000090"/>
                </a:solidFill>
              </a:rPr>
              <a:t>  </a:t>
            </a:r>
            <a:r>
              <a:rPr lang="de-DE" altLang="zh-CN" sz="1600" b="1" dirty="0" err="1">
                <a:solidFill>
                  <a:srgbClr val="000090"/>
                </a:solidFill>
              </a:rPr>
              <a:t>temp</a:t>
            </a:r>
            <a:r>
              <a:rPr lang="de-DE" altLang="zh-CN" sz="1600" b="1" dirty="0">
                <a:solidFill>
                  <a:srgbClr val="000090"/>
                </a:solidFill>
              </a:rPr>
              <a:t>  </a:t>
            </a:r>
            <a:r>
              <a:rPr lang="de-DE" altLang="zh-CN" sz="1600" b="1" dirty="0" err="1">
                <a:solidFill>
                  <a:srgbClr val="000090"/>
                </a:solidFill>
              </a:rPr>
              <a:t>vol</a:t>
            </a:r>
            <a:r>
              <a:rPr lang="de-DE" altLang="zh-CN" sz="1600" b="1" dirty="0">
                <a:solidFill>
                  <a:srgbClr val="000090"/>
                </a:solidFill>
              </a:rPr>
              <a:t>  press  </a:t>
            </a:r>
            <a:r>
              <a:rPr lang="de-DE" altLang="zh-CN" sz="1600" b="1" dirty="0" err="1">
                <a:solidFill>
                  <a:srgbClr val="000090"/>
                </a:solidFill>
              </a:rPr>
              <a:t>pe</a:t>
            </a:r>
            <a:r>
              <a:rPr lang="de-DE" altLang="zh-CN" sz="1600" b="1" dirty="0">
                <a:solidFill>
                  <a:srgbClr val="000090"/>
                </a:solidFill>
              </a:rPr>
              <a:t>  </a:t>
            </a:r>
            <a:r>
              <a:rPr lang="de-DE" altLang="zh-CN" sz="1600" b="1" dirty="0" err="1">
                <a:solidFill>
                  <a:srgbClr val="000090"/>
                </a:solidFill>
              </a:rPr>
              <a:t>ke</a:t>
            </a:r>
            <a:r>
              <a:rPr lang="de-DE" altLang="zh-CN" sz="1600" b="1" dirty="0">
                <a:solidFill>
                  <a:srgbClr val="000090"/>
                </a:solidFill>
              </a:rPr>
              <a:t>  </a:t>
            </a:r>
            <a:r>
              <a:rPr lang="de-DE" altLang="zh-CN" sz="1600" b="1" dirty="0" err="1">
                <a:solidFill>
                  <a:srgbClr val="000090"/>
                </a:solidFill>
              </a:rPr>
              <a:t>etotal</a:t>
            </a:r>
            <a:endParaRPr lang="de-DE" altLang="zh-CN" sz="1600" b="1" dirty="0">
              <a:solidFill>
                <a:srgbClr val="000090"/>
              </a:solidFill>
            </a:endParaRPr>
          </a:p>
          <a:p>
            <a:r>
              <a:rPr lang="de-DE" altLang="zh-CN" sz="1600" b="1" dirty="0" err="1">
                <a:solidFill>
                  <a:srgbClr val="000090"/>
                </a:solidFill>
              </a:rPr>
              <a:t>thermo_modify</a:t>
            </a:r>
            <a:r>
              <a:rPr lang="de-DE" altLang="zh-CN" sz="1600" b="1" dirty="0">
                <a:solidFill>
                  <a:srgbClr val="000090"/>
                </a:solidFill>
              </a:rPr>
              <a:t>     </a:t>
            </a:r>
            <a:r>
              <a:rPr lang="de-DE" altLang="zh-CN" sz="1600" b="1" dirty="0" err="1">
                <a:solidFill>
                  <a:srgbClr val="000090"/>
                </a:solidFill>
              </a:rPr>
              <a:t>flush</a:t>
            </a:r>
            <a:r>
              <a:rPr lang="de-DE" altLang="zh-CN" sz="1600" b="1" dirty="0">
                <a:solidFill>
                  <a:srgbClr val="000090"/>
                </a:solidFill>
              </a:rPr>
              <a:t>  </a:t>
            </a:r>
            <a:r>
              <a:rPr lang="de-DE" altLang="zh-CN" sz="1600" b="1" dirty="0" err="1">
                <a:solidFill>
                  <a:srgbClr val="000090"/>
                </a:solidFill>
              </a:rPr>
              <a:t>yes</a:t>
            </a:r>
            <a:endParaRPr lang="de-DE" altLang="zh-CN" sz="1600" b="1" dirty="0">
              <a:solidFill>
                <a:srgbClr val="000090"/>
              </a:solidFill>
            </a:endParaRPr>
          </a:p>
          <a:p>
            <a:r>
              <a:rPr lang="de-DE" altLang="zh-CN" sz="1600" b="1" dirty="0" err="1">
                <a:solidFill>
                  <a:srgbClr val="000090"/>
                </a:solidFill>
              </a:rPr>
              <a:t>dump</a:t>
            </a:r>
            <a:r>
              <a:rPr lang="de-DE" altLang="zh-CN" sz="1600" b="1" dirty="0">
                <a:solidFill>
                  <a:srgbClr val="000090"/>
                </a:solidFill>
              </a:rPr>
              <a:t>              1  all  </a:t>
            </a:r>
            <a:r>
              <a:rPr lang="de-DE" altLang="zh-CN" sz="1600" b="1" dirty="0" err="1">
                <a:solidFill>
                  <a:srgbClr val="000090"/>
                </a:solidFill>
              </a:rPr>
              <a:t>custom</a:t>
            </a:r>
            <a:r>
              <a:rPr lang="de-DE" altLang="zh-CN" sz="1600" b="1" dirty="0">
                <a:solidFill>
                  <a:srgbClr val="000090"/>
                </a:solidFill>
              </a:rPr>
              <a:t>  50000  </a:t>
            </a:r>
            <a:r>
              <a:rPr lang="de-DE" altLang="zh-CN" sz="1600" b="1" dirty="0" err="1">
                <a:solidFill>
                  <a:srgbClr val="000090"/>
                </a:solidFill>
              </a:rPr>
              <a:t>dump.lammpstrj</a:t>
            </a:r>
            <a:r>
              <a:rPr lang="de-DE" altLang="zh-CN" sz="1600" b="1" dirty="0">
                <a:solidFill>
                  <a:srgbClr val="000090"/>
                </a:solidFill>
              </a:rPr>
              <a:t>  </a:t>
            </a:r>
            <a:r>
              <a:rPr lang="de-DE" altLang="zh-CN" sz="1600" b="1" dirty="0" err="1">
                <a:solidFill>
                  <a:srgbClr val="000090"/>
                </a:solidFill>
              </a:rPr>
              <a:t>id</a:t>
            </a:r>
            <a:r>
              <a:rPr lang="de-DE" altLang="zh-CN" sz="1600" b="1" dirty="0">
                <a:solidFill>
                  <a:srgbClr val="000090"/>
                </a:solidFill>
              </a:rPr>
              <a:t>  type  x  </a:t>
            </a:r>
            <a:r>
              <a:rPr lang="de-DE" altLang="zh-CN" sz="1600" b="1" dirty="0" err="1">
                <a:solidFill>
                  <a:srgbClr val="000090"/>
                </a:solidFill>
              </a:rPr>
              <a:t>y</a:t>
            </a:r>
            <a:r>
              <a:rPr lang="de-DE" altLang="zh-CN" sz="1600" b="1" dirty="0">
                <a:solidFill>
                  <a:srgbClr val="000090"/>
                </a:solidFill>
              </a:rPr>
              <a:t>  </a:t>
            </a:r>
            <a:r>
              <a:rPr lang="de-DE" altLang="zh-CN" sz="1600" b="1" dirty="0" err="1">
                <a:solidFill>
                  <a:srgbClr val="000090"/>
                </a:solidFill>
              </a:rPr>
              <a:t>z</a:t>
            </a:r>
            <a:endParaRPr lang="de-DE" altLang="zh-CN" sz="1600" b="1" dirty="0">
              <a:solidFill>
                <a:srgbClr val="000090"/>
              </a:solidFill>
            </a:endParaRPr>
          </a:p>
          <a:p>
            <a:endParaRPr lang="de-DE" altLang="zh-CN" sz="1600" b="1" dirty="0">
              <a:solidFill>
                <a:srgbClr val="000090"/>
              </a:solidFill>
            </a:endParaRPr>
          </a:p>
          <a:p>
            <a:r>
              <a:rPr lang="de-DE" altLang="zh-CN" sz="1600" b="1" dirty="0" err="1">
                <a:solidFill>
                  <a:srgbClr val="000090"/>
                </a:solidFill>
              </a:rPr>
              <a:t>run</a:t>
            </a:r>
            <a:r>
              <a:rPr lang="de-DE" altLang="zh-CN" sz="1600" b="1" dirty="0">
                <a:solidFill>
                  <a:srgbClr val="000090"/>
                </a:solidFill>
              </a:rPr>
              <a:t>               500000</a:t>
            </a:r>
            <a:endParaRPr lang="en-US" altLang="zh-CN" sz="1600" b="1" dirty="0">
              <a:solidFill>
                <a:srgbClr val="000090"/>
              </a:solidFill>
              <a:latin typeface="Arial"/>
              <a:cs typeface="Arial"/>
            </a:endParaRPr>
          </a:p>
        </p:txBody>
      </p:sp>
      <p:sp>
        <p:nvSpPr>
          <p:cNvPr id="19459" name="Line 8"/>
          <p:cNvSpPr>
            <a:spLocks noChangeShapeType="1"/>
          </p:cNvSpPr>
          <p:nvPr/>
        </p:nvSpPr>
        <p:spPr bwMode="auto">
          <a:xfrm>
            <a:off x="0" y="838200"/>
            <a:ext cx="9144000" cy="0"/>
          </a:xfrm>
          <a:prstGeom prst="line">
            <a:avLst/>
          </a:prstGeom>
          <a:noFill/>
          <a:ln w="5715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0" name="Rectangle 10"/>
          <p:cNvSpPr>
            <a:spLocks noChangeArrowheads="1"/>
          </p:cNvSpPr>
          <p:nvPr/>
        </p:nvSpPr>
        <p:spPr bwMode="auto">
          <a:xfrm>
            <a:off x="706438" y="193675"/>
            <a:ext cx="6617071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 example </a:t>
            </a:r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B (optional)</a:t>
            </a:r>
            <a:endParaRPr lang="en-US" altLang="zh-CN" sz="2700" dirty="0">
              <a:solidFill>
                <a:srgbClr val="0000FF"/>
              </a:solidFill>
              <a:latin typeface="Verdana" charset="0"/>
              <a:cs typeface="Verdana" charset="0"/>
            </a:endParaRPr>
          </a:p>
        </p:txBody>
      </p:sp>
      <p:sp>
        <p:nvSpPr>
          <p:cNvPr id="19466" name="文本框 1"/>
          <p:cNvSpPr txBox="1">
            <a:spLocks noChangeArrowheads="1"/>
          </p:cNvSpPr>
          <p:nvPr/>
        </p:nvSpPr>
        <p:spPr bwMode="auto">
          <a:xfrm>
            <a:off x="8266188" y="3527425"/>
            <a:ext cx="185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endParaRPr lang="zh-CN" altLang="en-US" sz="1800"/>
          </a:p>
        </p:txBody>
      </p:sp>
      <p:sp>
        <p:nvSpPr>
          <p:cNvPr id="20" name="矩形 19"/>
          <p:cNvSpPr/>
          <p:nvPr/>
        </p:nvSpPr>
        <p:spPr>
          <a:xfrm>
            <a:off x="2949576" y="983131"/>
            <a:ext cx="4932163" cy="830997"/>
          </a:xfrm>
          <a:prstGeom prst="rect">
            <a:avLst/>
          </a:prstGeom>
          <a:ln>
            <a:solidFill>
              <a:srgbClr val="FF66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 smtClean="0"/>
              <a:t>For unit real,</a:t>
            </a:r>
          </a:p>
          <a:p>
            <a:r>
              <a:rPr lang="en-US" altLang="zh-CN" sz="1600" dirty="0" smtClean="0"/>
              <a:t>change temp, running </a:t>
            </a:r>
            <a:r>
              <a:rPr lang="en-US" altLang="zh-CN" sz="1600" dirty="0" err="1" smtClean="0"/>
              <a:t>timesteps</a:t>
            </a:r>
            <a:r>
              <a:rPr lang="en-US" altLang="zh-CN" sz="1600" dirty="0" smtClean="0"/>
              <a:t>, output </a:t>
            </a:r>
            <a:r>
              <a:rPr lang="en-US" altLang="zh-CN" sz="1600" dirty="0" err="1" smtClean="0"/>
              <a:t>timesteps</a:t>
            </a:r>
            <a:r>
              <a:rPr lang="en-US" altLang="zh-CN" sz="1600" dirty="0" smtClean="0"/>
              <a:t> in in.*</a:t>
            </a:r>
          </a:p>
          <a:p>
            <a:r>
              <a:rPr lang="en-US" altLang="zh-CN" sz="1600" dirty="0" smtClean="0"/>
              <a:t>change box size in *.data</a:t>
            </a:r>
          </a:p>
        </p:txBody>
      </p:sp>
      <p:pic>
        <p:nvPicPr>
          <p:cNvPr id="3" name="图片 2" descr="c2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020" y="1877997"/>
            <a:ext cx="4270831" cy="3102298"/>
          </a:xfrm>
          <a:prstGeom prst="rect">
            <a:avLst/>
          </a:prstGeom>
        </p:spPr>
      </p:pic>
      <p:cxnSp>
        <p:nvCxnSpPr>
          <p:cNvPr id="18" name="直接箭头连接符 34"/>
          <p:cNvCxnSpPr/>
          <p:nvPr/>
        </p:nvCxnSpPr>
        <p:spPr>
          <a:xfrm flipV="1">
            <a:off x="2611294" y="2614943"/>
            <a:ext cx="1995726" cy="178824"/>
          </a:xfrm>
          <a:prstGeom prst="straightConnector1">
            <a:avLst/>
          </a:prstGeom>
          <a:ln w="28575" cmpd="sng">
            <a:solidFill>
              <a:srgbClr val="FF66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6681301" y="2076334"/>
            <a:ext cx="1962170" cy="1077218"/>
          </a:xfrm>
          <a:prstGeom prst="rect">
            <a:avLst/>
          </a:prstGeom>
          <a:ln>
            <a:solidFill>
              <a:srgbClr val="FF66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rgbClr val="FFFFFF"/>
                </a:solidFill>
              </a:rPr>
              <a:t>Data file:</a:t>
            </a:r>
          </a:p>
          <a:p>
            <a:r>
              <a:rPr lang="en-US" altLang="zh-CN" sz="1600" dirty="0">
                <a:solidFill>
                  <a:srgbClr val="FFFFFF"/>
                </a:solidFill>
              </a:rPr>
              <a:t>n</a:t>
            </a:r>
            <a:r>
              <a:rPr lang="en-US" altLang="zh-CN" sz="1600" dirty="0" smtClean="0">
                <a:solidFill>
                  <a:srgbClr val="FFFFFF"/>
                </a:solidFill>
              </a:rPr>
              <a:t>umber of atoms</a:t>
            </a:r>
          </a:p>
          <a:p>
            <a:r>
              <a:rPr lang="en-US" altLang="zh-CN" sz="1600" dirty="0" smtClean="0">
                <a:solidFill>
                  <a:srgbClr val="FFFFFF"/>
                </a:solidFill>
              </a:rPr>
              <a:t>size of box</a:t>
            </a:r>
          </a:p>
          <a:p>
            <a:r>
              <a:rPr lang="en-US" altLang="zh-CN" sz="1600" dirty="0" err="1">
                <a:solidFill>
                  <a:srgbClr val="FFFFFF"/>
                </a:solidFill>
              </a:rPr>
              <a:t>c</a:t>
            </a:r>
            <a:r>
              <a:rPr lang="en-US" altLang="zh-CN" sz="1600" dirty="0" err="1" smtClean="0">
                <a:solidFill>
                  <a:srgbClr val="FFFFFF"/>
                </a:solidFill>
              </a:rPr>
              <a:t>oodinate</a:t>
            </a:r>
            <a:r>
              <a:rPr lang="en-US" altLang="zh-CN" sz="1600" dirty="0" smtClean="0">
                <a:solidFill>
                  <a:srgbClr val="FFFFFF"/>
                </a:solidFill>
              </a:rPr>
              <a:t> of atoms</a:t>
            </a:r>
          </a:p>
        </p:txBody>
      </p:sp>
    </p:spTree>
    <p:extLst>
      <p:ext uri="{BB962C8B-B14F-4D97-AF65-F5344CB8AC3E}">
        <p14:creationId xmlns:p14="http://schemas.microsoft.com/office/powerpoint/2010/main" val="1566974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Line 8"/>
          <p:cNvSpPr>
            <a:spLocks noChangeShapeType="1"/>
          </p:cNvSpPr>
          <p:nvPr/>
        </p:nvSpPr>
        <p:spPr bwMode="auto">
          <a:xfrm>
            <a:off x="0" y="838200"/>
            <a:ext cx="9144000" cy="0"/>
          </a:xfrm>
          <a:prstGeom prst="line">
            <a:avLst/>
          </a:prstGeom>
          <a:noFill/>
          <a:ln w="5715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0" name="Rectangle 10"/>
          <p:cNvSpPr>
            <a:spLocks noChangeArrowheads="1"/>
          </p:cNvSpPr>
          <p:nvPr/>
        </p:nvSpPr>
        <p:spPr bwMode="auto">
          <a:xfrm>
            <a:off x="706438" y="193675"/>
            <a:ext cx="6617071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 Reference   </a:t>
            </a:r>
            <a:endParaRPr lang="en-US" altLang="zh-CN" sz="2700" dirty="0">
              <a:solidFill>
                <a:srgbClr val="0000FF"/>
              </a:solidFill>
              <a:latin typeface="Verdana" charset="0"/>
              <a:cs typeface="Verdana" charset="0"/>
            </a:endParaRPr>
          </a:p>
        </p:txBody>
      </p:sp>
      <p:sp>
        <p:nvSpPr>
          <p:cNvPr id="19466" name="文本框 1"/>
          <p:cNvSpPr txBox="1">
            <a:spLocks noChangeArrowheads="1"/>
          </p:cNvSpPr>
          <p:nvPr/>
        </p:nvSpPr>
        <p:spPr bwMode="auto">
          <a:xfrm>
            <a:off x="6678613" y="3527425"/>
            <a:ext cx="185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endParaRPr lang="zh-CN" altLang="en-US" sz="1800"/>
          </a:p>
        </p:txBody>
      </p:sp>
      <p:sp>
        <p:nvSpPr>
          <p:cNvPr id="22" name="矩形 21"/>
          <p:cNvSpPr/>
          <p:nvPr/>
        </p:nvSpPr>
        <p:spPr>
          <a:xfrm>
            <a:off x="212055" y="2593358"/>
            <a:ext cx="12944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400" b="1" dirty="0" smtClean="0">
                <a:solidFill>
                  <a:srgbClr val="FF0000"/>
                </a:solidFill>
              </a:rPr>
              <a:t>Unit real</a:t>
            </a:r>
            <a:endParaRPr lang="en-US" altLang="zh-CN" sz="2400" b="1" dirty="0">
              <a:solidFill>
                <a:srgbClr val="FF00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917" y="2953671"/>
            <a:ext cx="4028866" cy="1640788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2029684" y="2698618"/>
            <a:ext cx="480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400" b="1" dirty="0" err="1" smtClean="0">
                <a:solidFill>
                  <a:srgbClr val="FF0000"/>
                </a:solidFill>
              </a:rPr>
              <a:t>Ar</a:t>
            </a:r>
            <a:endParaRPr lang="en-US" altLang="zh-CN" sz="2400" b="1" dirty="0">
              <a:solidFill>
                <a:srgbClr val="FF0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8797" y="3897313"/>
            <a:ext cx="529963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altLang="zh-CN" b="1" i="1" dirty="0">
                <a:solidFill>
                  <a:srgbClr val="FF0000"/>
                </a:solidFill>
              </a:rPr>
              <a:t>σ</a:t>
            </a:r>
            <a:r>
              <a:rPr lang="en-US" altLang="zh-CN" b="1" i="1" dirty="0">
                <a:solidFill>
                  <a:srgbClr val="FF0000"/>
                </a:solidFill>
              </a:rPr>
              <a:t>=</a:t>
            </a:r>
            <a:r>
              <a:rPr lang="en-US" altLang="zh-CN" b="1" i="1" dirty="0" smtClean="0">
                <a:solidFill>
                  <a:srgbClr val="FF0000"/>
                </a:solidFill>
              </a:rPr>
              <a:t>3.405Å</a:t>
            </a:r>
            <a:r>
              <a:rPr lang="en-US" altLang="zh-CN" b="1" i="1" dirty="0">
                <a:solidFill>
                  <a:srgbClr val="FF0000"/>
                </a:solidFill>
              </a:rPr>
              <a:t>, </a:t>
            </a:r>
            <a:r>
              <a:rPr lang="el-GR" altLang="zh-CN" b="1" i="1" dirty="0">
                <a:solidFill>
                  <a:srgbClr val="FF0000"/>
                </a:solidFill>
              </a:rPr>
              <a:t>ε</a:t>
            </a:r>
            <a:r>
              <a:rPr lang="en-US" altLang="zh-CN" b="1" i="1" dirty="0">
                <a:solidFill>
                  <a:srgbClr val="FF0000"/>
                </a:solidFill>
              </a:rPr>
              <a:t>=</a:t>
            </a:r>
            <a:r>
              <a:rPr lang="en-US" altLang="zh-CN" b="1" i="1" dirty="0" smtClean="0">
                <a:solidFill>
                  <a:srgbClr val="FF0000"/>
                </a:solidFill>
              </a:rPr>
              <a:t>0.238kcal</a:t>
            </a:r>
            <a:r>
              <a:rPr lang="en-US" altLang="zh-CN" b="1" i="1" dirty="0">
                <a:solidFill>
                  <a:srgbClr val="FF0000"/>
                </a:solidFill>
              </a:rPr>
              <a:t>/</a:t>
            </a:r>
            <a:r>
              <a:rPr lang="en-US" altLang="zh-CN" b="1" i="1" dirty="0" err="1">
                <a:solidFill>
                  <a:srgbClr val="FF0000"/>
                </a:solidFill>
              </a:rPr>
              <a:t>mol</a:t>
            </a:r>
            <a:r>
              <a:rPr lang="en-US" altLang="zh-CN" b="1" i="1" dirty="0">
                <a:solidFill>
                  <a:srgbClr val="FF0000"/>
                </a:solidFill>
              </a:rPr>
              <a:t>, cutoff</a:t>
            </a:r>
            <a:r>
              <a:rPr lang="en-US" altLang="zh-CN" b="1" i="1" dirty="0" smtClean="0">
                <a:solidFill>
                  <a:srgbClr val="FF0000"/>
                </a:solidFill>
              </a:rPr>
              <a:t>=8.5Å</a:t>
            </a:r>
          </a:p>
          <a:p>
            <a:r>
              <a:rPr lang="en-US" altLang="zh-CN" b="1" i="1" dirty="0">
                <a:solidFill>
                  <a:srgbClr val="FF0000"/>
                </a:solidFill>
              </a:rPr>
              <a:t>Temperature: a&lt;b&lt;c=151K&lt;d&lt;e</a:t>
            </a:r>
          </a:p>
          <a:p>
            <a:r>
              <a:rPr lang="en-US" altLang="zh-CN" dirty="0">
                <a:solidFill>
                  <a:srgbClr val="0000FF"/>
                </a:solidFill>
              </a:rPr>
              <a:t>T=130K, 140K, 151K, 180K,200K</a:t>
            </a:r>
          </a:p>
          <a:p>
            <a:r>
              <a:rPr lang="en-US" altLang="zh-CN" dirty="0" smtClean="0">
                <a:solidFill>
                  <a:srgbClr val="0000FF"/>
                </a:solidFill>
              </a:rPr>
              <a:t>V</a:t>
            </a:r>
            <a:r>
              <a:rPr lang="en-US" altLang="zh-CN" dirty="0">
                <a:solidFill>
                  <a:srgbClr val="0000FF"/>
                </a:solidFill>
              </a:rPr>
              <a:t>/atom: 60~110Å</a:t>
            </a:r>
            <a:r>
              <a:rPr lang="en-US" altLang="zh-CN" baseline="30000" dirty="0">
                <a:solidFill>
                  <a:srgbClr val="0000FF"/>
                </a:solidFill>
              </a:rPr>
              <a:t>3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critical point of </a:t>
            </a:r>
            <a:r>
              <a:rPr lang="en-US" altLang="zh-CN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</a:t>
            </a:r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altLang="zh-CN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Tc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~ 151K,Pc~204atm,Vc~92 </a:t>
            </a:r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Å</a:t>
            </a:r>
            <a:r>
              <a:rPr lang="en-US" altLang="zh-CN" i="1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en-US" altLang="zh-CN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i="1" dirty="0" smtClean="0">
                <a:solidFill>
                  <a:srgbClr val="7F7F7F"/>
                </a:solidFill>
              </a:rPr>
              <a:t>Pay </a:t>
            </a:r>
            <a:r>
              <a:rPr lang="en-US" altLang="zh-CN" i="1" dirty="0">
                <a:solidFill>
                  <a:srgbClr val="7F7F7F"/>
                </a:solidFill>
              </a:rPr>
              <a:t>attention to </a:t>
            </a:r>
            <a:r>
              <a:rPr lang="en-US" altLang="zh-CN" i="1" dirty="0" smtClean="0">
                <a:solidFill>
                  <a:srgbClr val="7F7F7F"/>
                </a:solidFill>
              </a:rPr>
              <a:t>V/atom:86~96</a:t>
            </a:r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Å</a:t>
            </a:r>
            <a:r>
              <a:rPr lang="en-US" altLang="zh-CN" i="1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en-US" altLang="zh-CN" i="1" dirty="0">
              <a:solidFill>
                <a:srgbClr val="7F7F7F"/>
              </a:solidFill>
            </a:endParaRPr>
          </a:p>
          <a:p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happened when temperature below </a:t>
            </a:r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151K?</a:t>
            </a:r>
            <a:endParaRPr lang="en-US" altLang="zh-CN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(Van der Waals loop</a:t>
            </a:r>
            <a:r>
              <a:rPr lang="en-US" altLang="zh-CN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en-US" altLang="zh-CN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929860" y="4847743"/>
            <a:ext cx="307583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i="1" dirty="0"/>
              <a:t>Z. Y. </a:t>
            </a:r>
            <a:r>
              <a:rPr lang="en-US" altLang="zh-CN" sz="1000" i="1" dirty="0" err="1" smtClean="0"/>
              <a:t>Guo</a:t>
            </a:r>
            <a:r>
              <a:rPr lang="en-US" altLang="zh-CN" sz="1000" i="1" dirty="0" smtClean="0"/>
              <a:t>, et a, </a:t>
            </a:r>
            <a:r>
              <a:rPr lang="en-US" altLang="zh-CN" sz="1000" i="1" dirty="0"/>
              <a:t>Int. J. Thermal Sci., vol. 39, p. 481, 2000. </a:t>
            </a:r>
          </a:p>
        </p:txBody>
      </p:sp>
      <p:sp>
        <p:nvSpPr>
          <p:cNvPr id="28" name="矩形 27"/>
          <p:cNvSpPr/>
          <p:nvPr/>
        </p:nvSpPr>
        <p:spPr>
          <a:xfrm>
            <a:off x="5155712" y="1592697"/>
            <a:ext cx="2676932" cy="492443"/>
          </a:xfrm>
          <a:prstGeom prst="rect">
            <a:avLst/>
          </a:prstGeom>
          <a:ln w="19050" cmpd="sng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lvl="0"/>
            <a:r>
              <a:rPr lang="en-US" altLang="zh-CN" sz="2600" b="1" i="1" dirty="0" smtClean="0">
                <a:solidFill>
                  <a:srgbClr val="FF0000"/>
                </a:solidFill>
              </a:rPr>
              <a:t>Try for yourself !</a:t>
            </a:r>
            <a:endParaRPr lang="en-US" altLang="zh-CN" sz="2600" b="1" i="1" dirty="0">
              <a:solidFill>
                <a:srgbClr val="FF0000"/>
              </a:solidFill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303" y="1085652"/>
            <a:ext cx="3438380" cy="161679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009778" y="6264308"/>
            <a:ext cx="4995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solidFill>
                  <a:srgbClr val="0000FF"/>
                </a:solidFill>
              </a:rPr>
              <a:t>Tips: Roughly </a:t>
            </a:r>
            <a:r>
              <a:rPr lang="en-US" altLang="zh-CN" i="1" dirty="0">
                <a:solidFill>
                  <a:srgbClr val="0000FF"/>
                </a:solidFill>
              </a:rPr>
              <a:t>scanning first , then look into detail</a:t>
            </a:r>
            <a:endParaRPr lang="zh-CN" altLang="en-US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870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Line 8"/>
          <p:cNvSpPr>
            <a:spLocks noChangeShapeType="1"/>
          </p:cNvSpPr>
          <p:nvPr/>
        </p:nvSpPr>
        <p:spPr bwMode="auto">
          <a:xfrm>
            <a:off x="0" y="838200"/>
            <a:ext cx="9144000" cy="0"/>
          </a:xfrm>
          <a:prstGeom prst="line">
            <a:avLst/>
          </a:prstGeom>
          <a:noFill/>
          <a:ln w="5715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0" name="Rectangle 10"/>
          <p:cNvSpPr>
            <a:spLocks noChangeArrowheads="1"/>
          </p:cNvSpPr>
          <p:nvPr/>
        </p:nvSpPr>
        <p:spPr bwMode="auto">
          <a:xfrm>
            <a:off x="209738" y="193675"/>
            <a:ext cx="8645872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 </a:t>
            </a:r>
            <a:endParaRPr lang="en-US" altLang="zh-CN" sz="2700" dirty="0">
              <a:solidFill>
                <a:srgbClr val="0000FF"/>
              </a:solidFill>
              <a:latin typeface="Verdana" charset="0"/>
              <a:cs typeface="Verdana" charset="0"/>
            </a:endParaRPr>
          </a:p>
        </p:txBody>
      </p:sp>
      <p:sp>
        <p:nvSpPr>
          <p:cNvPr id="19466" name="文本框 1"/>
          <p:cNvSpPr txBox="1">
            <a:spLocks noChangeArrowheads="1"/>
          </p:cNvSpPr>
          <p:nvPr/>
        </p:nvSpPr>
        <p:spPr bwMode="auto">
          <a:xfrm>
            <a:off x="6678613" y="3527425"/>
            <a:ext cx="185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endParaRPr lang="zh-CN" altLang="en-US" sz="1800"/>
          </a:p>
        </p:txBody>
      </p:sp>
      <p:sp>
        <p:nvSpPr>
          <p:cNvPr id="4" name="矩形 3"/>
          <p:cNvSpPr/>
          <p:nvPr/>
        </p:nvSpPr>
        <p:spPr>
          <a:xfrm>
            <a:off x="224957" y="1211630"/>
            <a:ext cx="830577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latin typeface="Avenir Light"/>
                <a:cs typeface="Avenir Light"/>
              </a:rPr>
              <a:t>TA : Rui Wang</a:t>
            </a:r>
          </a:p>
          <a:p>
            <a:r>
              <a:rPr lang="en-US" altLang="zh-CN" sz="2000" dirty="0" smtClean="0">
                <a:latin typeface="Avenir Light"/>
                <a:ea typeface="+mn-ea"/>
                <a:cs typeface="Avenir Light"/>
              </a:rPr>
              <a:t>Tel : 15652967967</a:t>
            </a:r>
          </a:p>
          <a:p>
            <a:r>
              <a:rPr lang="en-US" altLang="zh-CN" sz="2000" dirty="0" smtClean="0">
                <a:latin typeface="Avenir Light"/>
                <a:ea typeface="+mn-ea"/>
                <a:cs typeface="Avenir Light"/>
              </a:rPr>
              <a:t>Email : </a:t>
            </a:r>
            <a:r>
              <a:rPr lang="en-US" altLang="zh-CN" sz="2000" dirty="0" smtClean="0">
                <a:latin typeface="Avenir Light"/>
                <a:ea typeface="+mn-ea"/>
                <a:cs typeface="Avenir Light"/>
                <a:hlinkClick r:id="rId3"/>
              </a:rPr>
              <a:t>rui.wang@pku.edu.cn</a:t>
            </a:r>
            <a:endParaRPr lang="en-US" altLang="zh-CN" sz="2000" dirty="0" smtClean="0">
              <a:latin typeface="Avenir Light"/>
              <a:ea typeface="+mn-ea"/>
              <a:cs typeface="Avenir Light"/>
            </a:endParaRPr>
          </a:p>
          <a:p>
            <a:r>
              <a:rPr lang="en-US" altLang="zh-CN" sz="2000" dirty="0" smtClean="0">
                <a:latin typeface="Avenir Light"/>
                <a:ea typeface="+mn-ea"/>
                <a:cs typeface="Avenir Light"/>
              </a:rPr>
              <a:t>Office : </a:t>
            </a:r>
            <a:r>
              <a:rPr lang="en-US" altLang="zh-CN" sz="2000" dirty="0">
                <a:latin typeface="Avenir Light"/>
                <a:ea typeface="+mn-ea"/>
                <a:cs typeface="Avenir Light"/>
              </a:rPr>
              <a:t>Room </a:t>
            </a:r>
            <a:r>
              <a:rPr lang="en-US" altLang="zh-CN" sz="2000" dirty="0" smtClean="0">
                <a:latin typeface="Avenir Light"/>
                <a:ea typeface="+mn-ea"/>
                <a:cs typeface="Avenir Light"/>
              </a:rPr>
              <a:t>W527,Physics Building, PKU </a:t>
            </a:r>
          </a:p>
        </p:txBody>
      </p:sp>
      <p:sp>
        <p:nvSpPr>
          <p:cNvPr id="9" name="矩形 8"/>
          <p:cNvSpPr/>
          <p:nvPr/>
        </p:nvSpPr>
        <p:spPr>
          <a:xfrm>
            <a:off x="224957" y="3170934"/>
            <a:ext cx="495147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latin typeface="Avenir Light"/>
                <a:ea typeface="+mn-ea"/>
                <a:cs typeface="Avenir Light"/>
              </a:rPr>
              <a:t>References downloads:</a:t>
            </a:r>
          </a:p>
          <a:p>
            <a:r>
              <a:rPr lang="en-US" altLang="zh-CN" sz="2000" dirty="0" smtClean="0">
                <a:latin typeface="Avenir Light"/>
                <a:ea typeface="+mn-ea"/>
                <a:cs typeface="Avenir Light"/>
              </a:rPr>
              <a:t>Public Email : </a:t>
            </a:r>
            <a:r>
              <a:rPr lang="en-US" altLang="zh-CN" sz="2000" dirty="0" smtClean="0">
                <a:latin typeface="Avenir Light"/>
                <a:ea typeface="+mn-ea"/>
                <a:cs typeface="Avenir Light"/>
                <a:hlinkClick r:id="rId4"/>
              </a:rPr>
              <a:t>comp_phys_2016@sina.com</a:t>
            </a:r>
            <a:endParaRPr lang="en-US" altLang="zh-CN" sz="2000" dirty="0" smtClean="0">
              <a:latin typeface="Avenir Light"/>
              <a:ea typeface="+mn-ea"/>
              <a:cs typeface="Avenir Light"/>
            </a:endParaRPr>
          </a:p>
          <a:p>
            <a:r>
              <a:rPr lang="en-US" altLang="zh-CN" sz="2000" dirty="0" smtClean="0">
                <a:latin typeface="Avenir Light"/>
                <a:ea typeface="+mn-ea"/>
                <a:cs typeface="Avenir Light"/>
              </a:rPr>
              <a:t>Code: compphys2016</a:t>
            </a:r>
          </a:p>
        </p:txBody>
      </p:sp>
      <p:sp>
        <p:nvSpPr>
          <p:cNvPr id="11" name="矩形 10"/>
          <p:cNvSpPr/>
          <p:nvPr/>
        </p:nvSpPr>
        <p:spPr>
          <a:xfrm>
            <a:off x="224957" y="4842222"/>
            <a:ext cx="83057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err="1" smtClean="0">
                <a:latin typeface="Avenir Light"/>
                <a:ea typeface="+mn-ea"/>
                <a:cs typeface="Avenir Light"/>
              </a:rPr>
              <a:t>Wechat</a:t>
            </a:r>
            <a:r>
              <a:rPr lang="en-US" altLang="zh-CN" sz="2000" dirty="0" smtClean="0">
                <a:latin typeface="Avenir Light"/>
                <a:ea typeface="+mn-ea"/>
                <a:cs typeface="Avenir Light"/>
              </a:rPr>
              <a:t> group: </a:t>
            </a: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706438" y="193675"/>
            <a:ext cx="6617071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700" dirty="0" smtClean="0">
                <a:solidFill>
                  <a:srgbClr val="0000FF"/>
                </a:solidFill>
                <a:latin typeface="Verdana" charset="0"/>
                <a:cs typeface="Verdana" charset="0"/>
              </a:rPr>
              <a:t>Contact</a:t>
            </a:r>
            <a:endParaRPr lang="en-US" altLang="zh-CN" sz="2700" dirty="0">
              <a:solidFill>
                <a:srgbClr val="0000FF"/>
              </a:solidFill>
              <a:latin typeface="Verdana" charset="0"/>
              <a:cs typeface="Verdana" charset="0"/>
            </a:endParaRPr>
          </a:p>
        </p:txBody>
      </p:sp>
      <p:pic>
        <p:nvPicPr>
          <p:cNvPr id="5" name="图片 4" descr="IMG_159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432" y="979614"/>
            <a:ext cx="3833091" cy="509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4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extBox 4"/>
          <p:cNvSpPr txBox="1">
            <a:spLocks noChangeArrowheads="1"/>
          </p:cNvSpPr>
          <p:nvPr/>
        </p:nvSpPr>
        <p:spPr bwMode="auto">
          <a:xfrm>
            <a:off x="374993" y="2770188"/>
            <a:ext cx="837723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kumimoji="0" lang="en-US" altLang="zh-CN" sz="4000" dirty="0">
                <a:solidFill>
                  <a:srgbClr val="B10000"/>
                </a:solidFill>
                <a:latin typeface="Avenir Black Oblique" charset="0"/>
                <a:cs typeface="Avenir Black Oblique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55082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默认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默认主题.thmx</Template>
  <TotalTime>1018</TotalTime>
  <Words>808</Words>
  <Application>Microsoft Macintosh PowerPoint</Application>
  <PresentationFormat>全屏显示(4:3)</PresentationFormat>
  <Paragraphs>150</Paragraphs>
  <Slides>10</Slides>
  <Notes>9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默认主题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rui wang</dc:creator>
  <cp:lastModifiedBy>rui wang</cp:lastModifiedBy>
  <cp:revision>98</cp:revision>
  <dcterms:created xsi:type="dcterms:W3CDTF">2016-09-21T08:03:54Z</dcterms:created>
  <dcterms:modified xsi:type="dcterms:W3CDTF">2016-09-29T08:10:45Z</dcterms:modified>
</cp:coreProperties>
</file>

<file path=docProps/thumbnail.jpeg>
</file>